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sldIdLst>
    <p:sldId id="256" r:id="rId6"/>
    <p:sldId id="257" r:id="rId7"/>
    <p:sldId id="274" r:id="rId8"/>
    <p:sldId id="262" r:id="rId9"/>
    <p:sldId id="263" r:id="rId10"/>
    <p:sldId id="264" r:id="rId11"/>
    <p:sldId id="258" r:id="rId12"/>
    <p:sldId id="265" r:id="rId13"/>
    <p:sldId id="266" r:id="rId14"/>
    <p:sldId id="268" r:id="rId15"/>
    <p:sldId id="267" r:id="rId16"/>
    <p:sldId id="270" r:id="rId17"/>
    <p:sldId id="271" r:id="rId18"/>
    <p:sldId id="275" r:id="rId19"/>
    <p:sldId id="272" r:id="rId20"/>
    <p:sldId id="273"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rd, Erin" initials="EW" lastIdx="8" clrIdx="0">
    <p:extLst>
      <p:ext uri="{19B8F6BF-5375-455C-9EA6-DF929625EA0E}">
        <p15:presenceInfo xmlns:p15="http://schemas.microsoft.com/office/powerpoint/2012/main" userId="S::Erin.Ward@mercer.com::12359665-3428-4b0f-8502-8753480edf41" providerId="AD"/>
      </p:ext>
    </p:extLst>
  </p:cmAuthor>
  <p:cmAuthor id="2" name="Wes Koppin" initials="WK" lastIdx="4" clrIdx="1">
    <p:extLst>
      <p:ext uri="{19B8F6BF-5375-455C-9EA6-DF929625EA0E}">
        <p15:presenceInfo xmlns:p15="http://schemas.microsoft.com/office/powerpoint/2012/main" userId="S-1-5-21-146776490-2288264992-2975458055-12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p:restoredTop sz="94694"/>
  </p:normalViewPr>
  <p:slideViewPr>
    <p:cSldViewPr snapToGrid="0">
      <p:cViewPr varScale="1">
        <p:scale>
          <a:sx n="102" d="100"/>
          <a:sy n="102" d="100"/>
        </p:scale>
        <p:origin x="111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6-08T08:51:21.319" idx="4">
    <p:pos x="10" y="10"/>
    <p:text>Split into two pages</p:text>
    <p:extLst>
      <p:ext uri="{C676402C-5697-4E1C-873F-D02D1690AC5C}">
        <p15:threadingInfo xmlns:p15="http://schemas.microsoft.com/office/powerpoint/2012/main" timeZoneBias="360"/>
      </p:ext>
    </p:extLst>
  </p:cm>
</p:cmLst>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493963"/>
            <a:ext cx="3028950" cy="2387600"/>
          </a:xfrm>
        </p:spPr>
        <p:txBody>
          <a:bodyPr anchor="b">
            <a:normAutofit/>
          </a:bodyPr>
          <a:lstStyle>
            <a:lvl1pPr algn="ctr">
              <a:defRPr sz="2400"/>
            </a:lvl1pPr>
          </a:lstStyle>
          <a:p>
            <a:r>
              <a:rPr lang="en-US" dirty="0"/>
              <a:t>Click to edit Master title style</a:t>
            </a:r>
          </a:p>
        </p:txBody>
      </p:sp>
      <p:sp>
        <p:nvSpPr>
          <p:cNvPr id="3" name="Subtitle 2"/>
          <p:cNvSpPr>
            <a:spLocks noGrp="1"/>
          </p:cNvSpPr>
          <p:nvPr>
            <p:ph type="subTitle" idx="1"/>
          </p:nvPr>
        </p:nvSpPr>
        <p:spPr>
          <a:xfrm>
            <a:off x="0" y="4973638"/>
            <a:ext cx="3028950" cy="1655762"/>
          </a:xfrm>
        </p:spPr>
        <p:txBody>
          <a:bodyPr>
            <a:normAutofit/>
          </a:bodyPr>
          <a:lstStyle>
            <a:lvl1pPr marL="0" indent="0" algn="ctr">
              <a:buNone/>
              <a:defRPr sz="1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21F1C8F6-F537-A543-8E07-685F09530F22}" type="datetimeFigureOut">
              <a:rPr lang="en-US" smtClean="0"/>
              <a:pPr/>
              <a:t>3/13/2026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0043C-8871-8641-B07E-1A97482E98AE}" type="slidenum">
              <a:rPr lang="en-US" smtClean="0"/>
              <a:pPr/>
              <a:t>‹#›</a:t>
            </a:fld>
            <a:endParaRPr lang="en-US"/>
          </a:p>
        </p:txBody>
      </p:sp>
    </p:spTree>
    <p:extLst>
      <p:ext uri="{BB962C8B-B14F-4D97-AF65-F5344CB8AC3E}">
        <p14:creationId xmlns:p14="http://schemas.microsoft.com/office/powerpoint/2010/main" val="1278338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F1C8F6-F537-A543-8E07-685F09530F22}"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3718801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F1C8F6-F537-A543-8E07-685F09530F22}"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3131870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ctrTitle"/>
          </p:nvPr>
        </p:nvSpPr>
        <p:spPr>
          <a:xfrm>
            <a:off x="866216" y="2099733"/>
            <a:ext cx="6619244" cy="2677648"/>
          </a:xfrm>
        </p:spPr>
        <p:txBody>
          <a:bodyPr anchor="b"/>
          <a:lstStyle>
            <a:lvl1pPr>
              <a:defRPr sz="4050"/>
            </a:lvl1pPr>
          </a:lstStyle>
          <a:p>
            <a:r>
              <a:rPr lang="en-US"/>
              <a:t>Click to edit Master title style</a:t>
            </a:r>
            <a:endParaRPr lang="en-US" dirty="0"/>
          </a:p>
        </p:txBody>
      </p:sp>
      <p:sp>
        <p:nvSpPr>
          <p:cNvPr id="3" name="Subtitle 2"/>
          <p:cNvSpPr>
            <a:spLocks noGrp="1"/>
          </p:cNvSpPr>
          <p:nvPr>
            <p:ph type="subTitle" idx="1"/>
          </p:nvPr>
        </p:nvSpPr>
        <p:spPr bwMode="gray">
          <a:xfrm>
            <a:off x="866216" y="4777380"/>
            <a:ext cx="6619244" cy="861420"/>
          </a:xfrm>
        </p:spPr>
        <p:txBody>
          <a:bodyPr anchor="t"/>
          <a:lstStyle>
            <a:lvl1pPr marL="0" indent="0" algn="l">
              <a:buNone/>
              <a:defRPr cap="all">
                <a:solidFill>
                  <a:schemeClr val="accent1">
                    <a:lumMod val="60000"/>
                    <a:lumOff val="4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5414" y="1830325"/>
            <a:ext cx="990599" cy="228599"/>
          </a:xfrm>
        </p:spPr>
        <p:txBody>
          <a:bodyPr anchor="t"/>
          <a:lstStyle>
            <a:lvl1pPr algn="l">
              <a:defRPr b="0" i="0">
                <a:solidFill>
                  <a:schemeClr val="bg1">
                    <a:alpha val="60000"/>
                  </a:schemeClr>
                </a:solidFill>
              </a:defRPr>
            </a:lvl1pPr>
          </a:lstStyle>
          <a:p>
            <a:fld id="{5923F103-BC34-4FE4-A40E-EDDEECFDA5D0}" type="datetimeFigureOut">
              <a:rPr lang="en-US" dirty="0"/>
              <a:pPr/>
              <a:t>3/13/2026</a:t>
            </a:fld>
            <a:endParaRPr lang="en-US" dirty="0"/>
          </a:p>
        </p:txBody>
      </p:sp>
      <p:sp>
        <p:nvSpPr>
          <p:cNvPr id="5" name="Footer Placeholder 4"/>
          <p:cNvSpPr>
            <a:spLocks noGrp="1"/>
          </p:cNvSpPr>
          <p:nvPr>
            <p:ph type="ftr" sz="quarter" idx="11"/>
          </p:nvPr>
        </p:nvSpPr>
        <p:spPr bwMode="gray">
          <a:xfrm rot="5400000">
            <a:off x="6231508" y="3265933"/>
            <a:ext cx="3859795" cy="2286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Slide Number Placeholder 5"/>
          <p:cNvSpPr>
            <a:spLocks noGrp="1"/>
          </p:cNvSpPr>
          <p:nvPr>
            <p:ph type="sldNum" sz="quarter" idx="12"/>
          </p:nvPr>
        </p:nvSpPr>
        <p:spPr>
          <a:xfrm>
            <a:off x="7764406" y="295730"/>
            <a:ext cx="628649" cy="767687"/>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99258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66216" y="2603500"/>
            <a:ext cx="6619244"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3/13/2026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01215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677645"/>
            <a:ext cx="3263269" cy="2283824"/>
          </a:xfrm>
        </p:spPr>
        <p:txBody>
          <a:bodyPr anchor="ctr"/>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171670" y="2677644"/>
            <a:ext cx="2818159" cy="2283824"/>
          </a:xfrm>
        </p:spPr>
        <p:txBody>
          <a:bodyPr anchor="ctr"/>
          <a:lstStyle>
            <a:lvl1pPr marL="0" indent="0" algn="l">
              <a:buNone/>
              <a:defRPr sz="1500" cap="all">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3/13/2026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11099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66215" y="2603501"/>
            <a:ext cx="3618869"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6535" y="2603500"/>
            <a:ext cx="361886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3/13/2026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45226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6216" y="2603500"/>
            <a:ext cx="361886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66215" y="3179763"/>
            <a:ext cx="361886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6535" y="2603500"/>
            <a:ext cx="3618869"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56535" y="3179763"/>
            <a:ext cx="3618869" cy="2840039"/>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3/13/2026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30733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6216" y="973668"/>
            <a:ext cx="6571060"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3/13/2026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37514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3/13/2026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20460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295400"/>
            <a:ext cx="2094869" cy="16002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4335859" y="1447800"/>
            <a:ext cx="38925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215" y="3129281"/>
            <a:ext cx="2094869" cy="2895599"/>
          </a:xfrm>
        </p:spPr>
        <p:txBody>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3/13/2026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41431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F1C8F6-F537-A543-8E07-685F09530F22}"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1887195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title"/>
          </p:nvPr>
        </p:nvSpPr>
        <p:spPr>
          <a:xfrm>
            <a:off x="866216" y="1693334"/>
            <a:ext cx="2898851" cy="1735667"/>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10903" y="1143000"/>
            <a:ext cx="242039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866216" y="3657600"/>
            <a:ext cx="2894409" cy="1371600"/>
          </a:xfrm>
        </p:spPr>
        <p:txBody>
          <a:bodyPr>
            <a:normAutofit/>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3/13/2026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05962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4969927"/>
            <a:ext cx="6619244"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685800"/>
            <a:ext cx="661924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5" y="5536665"/>
            <a:ext cx="6619244" cy="493712"/>
          </a:xfrm>
        </p:spPr>
        <p:txBody>
          <a:bodyPr>
            <a:normAutofit/>
          </a:bodyPr>
          <a:lstStyle>
            <a:lvl1pPr marL="0" indent="0">
              <a:buNone/>
              <a:defRPr sz="90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3/13/2026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43441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1598" y="1063417"/>
            <a:ext cx="6623862" cy="1372986"/>
          </a:xfrm>
        </p:spPr>
        <p:txBody>
          <a:bodyPr/>
          <a:lstStyle>
            <a:lvl1pPr>
              <a:defRPr sz="3000"/>
            </a:lvl1pPr>
          </a:lstStyle>
          <a:p>
            <a:r>
              <a:rPr lang="en-US"/>
              <a:t>Click to edit Master title style</a:t>
            </a:r>
            <a:endParaRPr lang="en-US" dirty="0"/>
          </a:p>
        </p:txBody>
      </p:sp>
      <p:sp>
        <p:nvSpPr>
          <p:cNvPr id="8" name="Text Placeholder 3"/>
          <p:cNvSpPr>
            <a:spLocks noGrp="1"/>
          </p:cNvSpPr>
          <p:nvPr>
            <p:ph type="body" sz="half" idx="2"/>
          </p:nvPr>
        </p:nvSpPr>
        <p:spPr>
          <a:xfrm>
            <a:off x="866216" y="3543300"/>
            <a:ext cx="6619244" cy="24765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3/13/2026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23299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661175" y="607337"/>
            <a:ext cx="601434" cy="1200329"/>
          </a:xfrm>
          <a:prstGeom prst="rect">
            <a:avLst/>
          </a:prstGeom>
          <a:noFill/>
        </p:spPr>
        <p:txBody>
          <a:bodyPr wrap="square" rtlCol="0">
            <a:spAutoFit/>
          </a:bodyPr>
          <a:lstStyle/>
          <a:p>
            <a:pPr algn="r"/>
            <a:r>
              <a:rPr lang="en-US" sz="7200" b="0" i="0" dirty="0">
                <a:solidFill>
                  <a:schemeClr val="accent1">
                    <a:lumMod val="60000"/>
                    <a:lumOff val="40000"/>
                  </a:schemeClr>
                </a:solidFill>
                <a:latin typeface="Arial"/>
                <a:cs typeface="Arial"/>
              </a:rPr>
              <a:t>“</a:t>
            </a:r>
          </a:p>
        </p:txBody>
      </p:sp>
      <p:sp>
        <p:nvSpPr>
          <p:cNvPr id="13" name="TextBox 12"/>
          <p:cNvSpPr txBox="1"/>
          <p:nvPr/>
        </p:nvSpPr>
        <p:spPr bwMode="gray">
          <a:xfrm>
            <a:off x="7413344" y="2613788"/>
            <a:ext cx="489572" cy="1200329"/>
          </a:xfrm>
          <a:prstGeom prst="rect">
            <a:avLst/>
          </a:prstGeom>
          <a:noFill/>
        </p:spPr>
        <p:txBody>
          <a:bodyPr wrap="square" rtlCol="0">
            <a:spAutoFit/>
          </a:bodyPr>
          <a:lstStyle/>
          <a:p>
            <a:pPr algn="r"/>
            <a:r>
              <a:rPr lang="en-US" sz="72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86408" y="982134"/>
            <a:ext cx="6340430" cy="2696632"/>
          </a:xfrm>
        </p:spPr>
        <p:txBody>
          <a:bodyPr/>
          <a:lstStyle>
            <a:lvl1pPr>
              <a:defRPr sz="3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459459" y="3678766"/>
            <a:ext cx="5798414" cy="342174"/>
          </a:xfrm>
        </p:spPr>
        <p:txBody>
          <a:bodyPr anchor="t">
            <a:normAutofit/>
          </a:bodyPr>
          <a:lstStyle>
            <a:lvl1pPr marL="0" indent="0">
              <a:buNone/>
              <a:defRPr lang="en-US" sz="1050" b="0" i="0" kern="1200" cap="small" dirty="0">
                <a:solidFill>
                  <a:schemeClr val="accent1">
                    <a:lumMod val="60000"/>
                    <a:lumOff val="40000"/>
                  </a:schemeClr>
                </a:solidFill>
                <a:latin typeface="+mn-lt"/>
                <a:ea typeface="+mn-e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3"/>
          <p:cNvSpPr>
            <a:spLocks noGrp="1"/>
          </p:cNvSpPr>
          <p:nvPr>
            <p:ph type="body" sz="half" idx="2"/>
          </p:nvPr>
        </p:nvSpPr>
        <p:spPr>
          <a:xfrm>
            <a:off x="866216" y="5029200"/>
            <a:ext cx="6933673" cy="997857"/>
          </a:xfrm>
        </p:spPr>
        <p:txBody>
          <a:bodyPr anchor="ct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3/13/2026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661443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370667"/>
            <a:ext cx="6619245" cy="1822514"/>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5024967"/>
            <a:ext cx="6619244" cy="860400"/>
          </a:xfrm>
        </p:spPr>
        <p:txBody>
          <a:bodyPr anchor="t"/>
          <a:lstStyle>
            <a:lvl1pPr marL="0" indent="0" algn="l">
              <a:buNone/>
              <a:defRPr sz="1500" cap="none">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3/13/2026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90850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5" y="2603502"/>
            <a:ext cx="2356409"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866215" y="3179765"/>
            <a:ext cx="2356409"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384541" y="2603500"/>
            <a:ext cx="2360257"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3384541" y="3179764"/>
            <a:ext cx="2360257"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916101" y="2603501"/>
            <a:ext cx="2359298"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916247" y="3179763"/>
            <a:ext cx="2359152"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3302978"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29301"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3/13/2026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61493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5" y="4532844"/>
            <a:ext cx="2287829"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Picture Placeholder 2"/>
          <p:cNvSpPr>
            <a:spLocks noGrp="1" noChangeAspect="1"/>
          </p:cNvSpPr>
          <p:nvPr>
            <p:ph type="pic" idx="15"/>
          </p:nvPr>
        </p:nvSpPr>
        <p:spPr>
          <a:xfrm>
            <a:off x="1000915"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866215" y="5109106"/>
            <a:ext cx="2287829"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426649" y="4532845"/>
            <a:ext cx="2287829" cy="576263"/>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1" name="Picture Placeholder 2"/>
          <p:cNvSpPr>
            <a:spLocks noGrp="1" noChangeAspect="1"/>
          </p:cNvSpPr>
          <p:nvPr>
            <p:ph type="pic" idx="21"/>
          </p:nvPr>
        </p:nvSpPr>
        <p:spPr>
          <a:xfrm>
            <a:off x="3561347"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3427629" y="5109105"/>
            <a:ext cx="2287829"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987082" y="4532845"/>
            <a:ext cx="2288321"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2" name="Picture Placeholder 2"/>
          <p:cNvSpPr>
            <a:spLocks noGrp="1" noChangeAspect="1"/>
          </p:cNvSpPr>
          <p:nvPr>
            <p:ph type="pic" idx="22"/>
          </p:nvPr>
        </p:nvSpPr>
        <p:spPr>
          <a:xfrm>
            <a:off x="6122273"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987081" y="5109104"/>
            <a:ext cx="2288322"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43" name="Straight Connector 42"/>
          <p:cNvCxnSpPr/>
          <p:nvPr/>
        </p:nvCxnSpPr>
        <p:spPr>
          <a:xfrm>
            <a:off x="3304373"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848352"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3/13/2026</a:t>
            </a:fld>
            <a:endParaRPr lang="en-US" dirty="0"/>
          </a:p>
        </p:txBody>
      </p:sp>
      <p:sp>
        <p:nvSpPr>
          <p:cNvPr id="8" name="Footer Placeholder 7"/>
          <p:cNvSpPr>
            <a:spLocks noGrp="1"/>
          </p:cNvSpPr>
          <p:nvPr>
            <p:ph type="ftr" sz="quarter" idx="11"/>
          </p:nvPr>
        </p:nvSpPr>
        <p:spPr>
          <a:xfrm>
            <a:off x="420833" y="6391839"/>
            <a:ext cx="273321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5577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66216" y="2603500"/>
            <a:ext cx="6619244"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21580" y="6391839"/>
            <a:ext cx="742949" cy="304799"/>
          </a:xfrm>
        </p:spPr>
        <p:txBody>
          <a:bodyPr/>
          <a:lstStyle/>
          <a:p>
            <a:fld id="{53086D93-FCAC-47E0-A2EE-787E62CA814C}" type="datetimeFigureOut">
              <a:rPr lang="en-US" dirty="0"/>
              <a:t>3/13/2026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39395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6438927" y="1278467"/>
            <a:ext cx="1057474"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216" y="1278467"/>
            <a:ext cx="4692019"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989829" y="6391839"/>
            <a:ext cx="744101" cy="304799"/>
          </a:xfrm>
        </p:spPr>
        <p:txBody>
          <a:bodyPr/>
          <a:lstStyle/>
          <a:p>
            <a:fld id="{CDA879A6-0FD0-4734-A311-86BFCA472E6E}" type="datetimeFigureOut">
              <a:rPr lang="en-US" dirty="0"/>
              <a:t>3/13/2026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768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2928" y="0"/>
            <a:ext cx="6833552" cy="2205356"/>
          </a:xfrm>
        </p:spPr>
        <p:txBody>
          <a:bodyPr anchor="b">
            <a:normAutofit/>
          </a:bodyPr>
          <a:lstStyle>
            <a:lvl1pPr>
              <a:defRPr sz="2000"/>
            </a:lvl1pPr>
          </a:lstStyle>
          <a:p>
            <a:r>
              <a:rPr lang="en-US" dirty="0"/>
              <a:t>Click to edit Master title style</a:t>
            </a:r>
          </a:p>
        </p:txBody>
      </p:sp>
      <p:sp>
        <p:nvSpPr>
          <p:cNvPr id="3" name="Text Placeholder 2"/>
          <p:cNvSpPr>
            <a:spLocks noGrp="1"/>
          </p:cNvSpPr>
          <p:nvPr>
            <p:ph type="body" idx="1"/>
          </p:nvPr>
        </p:nvSpPr>
        <p:spPr>
          <a:xfrm>
            <a:off x="1832928" y="2232345"/>
            <a:ext cx="6833552" cy="673416"/>
          </a:xfrm>
        </p:spPr>
        <p:txBody>
          <a:bodyPr>
            <a:normAutofit/>
          </a:bodyPr>
          <a:lstStyle>
            <a:lvl1pPr marL="0" indent="0">
              <a:buNone/>
              <a:defRPr sz="16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1F1C8F6-F537-A543-8E07-685F09530F22}"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2210866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F1C8F6-F537-A543-8E07-685F09530F22}"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832358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F1C8F6-F537-A543-8E07-685F09530F22}" type="datetimeFigureOut">
              <a:rPr lang="en-US" smtClean="0"/>
              <a:t>3/13/2026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285017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F1C8F6-F537-A543-8E07-685F09530F22}" type="datetimeFigureOut">
              <a:rPr lang="en-US" smtClean="0"/>
              <a:t>3/13/2026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3744241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1C8F6-F537-A543-8E07-685F09530F22}" type="datetimeFigureOut">
              <a:rPr lang="en-US" smtClean="0"/>
              <a:t>3/13/2026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2417144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F1C8F6-F537-A543-8E07-685F09530F22}"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3267648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F1C8F6-F537-A543-8E07-685F09530F22}" type="datetimeFigureOut">
              <a:rPr lang="en-US" smtClean="0"/>
              <a:t>3/13/2026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1697006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4.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71040" y="18255"/>
            <a:ext cx="6544310" cy="11196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95120"/>
            <a:ext cx="7886700" cy="45818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21F1C8F6-F537-A543-8E07-685F09530F22}" type="datetimeFigureOut">
              <a:rPr lang="en-US" smtClean="0"/>
              <a:pPr/>
              <a:t>3/13/2026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0E0043C-8871-8641-B07E-1A97482E98AE}" type="slidenum">
              <a:rPr lang="en-US" smtClean="0"/>
              <a:pPr/>
              <a:t>‹#›</a:t>
            </a:fld>
            <a:endParaRPr lang="en-US"/>
          </a:p>
        </p:txBody>
      </p:sp>
    </p:spTree>
    <p:extLst>
      <p:ext uri="{BB962C8B-B14F-4D97-AF65-F5344CB8AC3E}">
        <p14:creationId xmlns:p14="http://schemas.microsoft.com/office/powerpoint/2010/main" val="694470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Placeholder 1"/>
          <p:cNvSpPr>
            <a:spLocks noGrp="1"/>
          </p:cNvSpPr>
          <p:nvPr>
            <p:ph type="title"/>
          </p:nvPr>
        </p:nvSpPr>
        <p:spPr bwMode="gray">
          <a:xfrm>
            <a:off x="866216" y="973668"/>
            <a:ext cx="6571060"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6216" y="2603500"/>
            <a:ext cx="6571060"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89829" y="6391839"/>
            <a:ext cx="742949" cy="304799"/>
          </a:xfrm>
          <a:prstGeom prst="rect">
            <a:avLst/>
          </a:prstGeom>
        </p:spPr>
        <p:txBody>
          <a:bodyPr vert="horz" lIns="91440" tIns="45720" rIns="91440" bIns="45720" rtlCol="0" anchor="ctr"/>
          <a:lstStyle>
            <a:lvl1pPr algn="r">
              <a:defRPr sz="750" b="1" i="0">
                <a:solidFill>
                  <a:schemeClr val="accent1"/>
                </a:solidFill>
              </a:defRPr>
            </a:lvl1pPr>
          </a:lstStyle>
          <a:p>
            <a:fld id="{2BE451C3-0FF4-47C4-B829-773ADF60F88C}" type="datetimeFigureOut">
              <a:rPr lang="en-US" dirty="0"/>
              <a:t>3/13/2026</a:t>
            </a:fld>
            <a:endParaRPr lang="en-US" dirty="0"/>
          </a:p>
        </p:txBody>
      </p:sp>
      <p:sp>
        <p:nvSpPr>
          <p:cNvPr id="5" name="Footer Placeholder 4"/>
          <p:cNvSpPr>
            <a:spLocks noGrp="1"/>
          </p:cNvSpPr>
          <p:nvPr>
            <p:ph type="ftr" sz="quarter" idx="3"/>
          </p:nvPr>
        </p:nvSpPr>
        <p:spPr>
          <a:xfrm>
            <a:off x="420833" y="6391839"/>
            <a:ext cx="2894846" cy="304801"/>
          </a:xfrm>
          <a:prstGeom prst="rect">
            <a:avLst/>
          </a:prstGeom>
        </p:spPr>
        <p:txBody>
          <a:bodyPr vert="horz" lIns="91440" tIns="45720" rIns="91440" bIns="45720" rtlCol="0" anchor="ctr"/>
          <a:lstStyle>
            <a:lvl1pPr algn="l">
              <a:defRPr sz="750" b="1" i="0">
                <a:solidFill>
                  <a:schemeClr val="accent1"/>
                </a:solidFill>
              </a:defRPr>
            </a:lvl1pPr>
          </a:lstStyle>
          <a:p>
            <a:endParaRPr lang="en-US" dirty="0"/>
          </a:p>
        </p:txBody>
      </p:sp>
      <p:sp>
        <p:nvSpPr>
          <p:cNvPr id="21" name="Rectangle 20"/>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4"/>
          </p:nvPr>
        </p:nvSpPr>
        <p:spPr bwMode="gray">
          <a:xfrm>
            <a:off x="7764406" y="295730"/>
            <a:ext cx="628649" cy="767687"/>
          </a:xfrm>
          <a:prstGeom prst="rect">
            <a:avLst/>
          </a:prstGeom>
        </p:spPr>
        <p:txBody>
          <a:bodyPr vert="horz" lIns="91440" tIns="45720" rIns="91440" bIns="45720" rtlCol="0" anchor="b"/>
          <a:lstStyle>
            <a:lvl1pPr algn="ctr">
              <a:defRPr sz="21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448338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342900" rtl="0" eaLnBrk="1" latinLnBrk="0" hangingPunct="1">
        <a:spcBef>
          <a:spcPct val="0"/>
        </a:spcBef>
        <a:buNone/>
        <a:defRPr sz="27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comments" Target="../comments/commen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hyperlink" Target="https://eligibility.ececd.nm.gov/"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hyperlink" Target="https://www.mybenefitsnm.com/employeePortal.html"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image" Target="../media/image1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mybenefitsnm.com/benefitsInformation.html" TargetMode="Externa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A7A8C7D-C4F1-F1D9-81A4-0183AB91EFFD}"/>
              </a:ext>
            </a:extLst>
          </p:cNvPr>
          <p:cNvSpPr>
            <a:spLocks noGrp="1"/>
          </p:cNvSpPr>
          <p:nvPr>
            <p:ph type="ctrTitle"/>
          </p:nvPr>
        </p:nvSpPr>
        <p:spPr/>
        <p:txBody>
          <a:bodyPr/>
          <a:lstStyle/>
          <a:p>
            <a:r>
              <a:rPr lang="en-US" sz="2400" dirty="0"/>
              <a:t>2027 Benefits Information: </a:t>
            </a:r>
            <a:br>
              <a:rPr lang="en-US" sz="2400" dirty="0"/>
            </a:br>
            <a:r>
              <a:rPr lang="en-US" sz="2400" dirty="0"/>
              <a:t>Flexible Spending, and Additional Employee Benefits</a:t>
            </a:r>
            <a:endParaRPr lang="en-US" dirty="0"/>
          </a:p>
        </p:txBody>
      </p:sp>
      <p:sp>
        <p:nvSpPr>
          <p:cNvPr id="9" name="Subtitle 8">
            <a:extLst>
              <a:ext uri="{FF2B5EF4-FFF2-40B4-BE49-F238E27FC236}">
                <a16:creationId xmlns:a16="http://schemas.microsoft.com/office/drawing/2014/main" id="{2951B3AF-6D45-0176-5913-3262968661B5}"/>
              </a:ext>
            </a:extLst>
          </p:cNvPr>
          <p:cNvSpPr>
            <a:spLocks noGrp="1"/>
          </p:cNvSpPr>
          <p:nvPr>
            <p:ph type="subTitle" idx="1"/>
          </p:nvPr>
        </p:nvSpPr>
        <p:spPr/>
        <p:txBody>
          <a:bodyPr/>
          <a:lstStyle/>
          <a:p>
            <a:r>
              <a:rPr lang="en-US" dirty="0"/>
              <a:t>Presented by </a:t>
            </a:r>
            <a:br>
              <a:rPr lang="en-US" dirty="0"/>
            </a:br>
            <a:r>
              <a:rPr lang="en-US" dirty="0"/>
              <a:t>EASI GOV</a:t>
            </a:r>
          </a:p>
        </p:txBody>
      </p:sp>
      <p:pic>
        <p:nvPicPr>
          <p:cNvPr id="2" name="Picture 1" descr="A green tree with leaves&#10;&#10;Description automatically generated">
            <a:extLst>
              <a:ext uri="{FF2B5EF4-FFF2-40B4-BE49-F238E27FC236}">
                <a16:creationId xmlns:a16="http://schemas.microsoft.com/office/drawing/2014/main" id="{AA3275D2-0A45-9803-CAC4-104507E6D30C}"/>
              </a:ext>
            </a:extLst>
          </p:cNvPr>
          <p:cNvPicPr>
            <a:picLocks noChangeAspect="1"/>
          </p:cNvPicPr>
          <p:nvPr/>
        </p:nvPicPr>
        <p:blipFill>
          <a:blip r:embed="rId4"/>
          <a:stretch>
            <a:fillRect/>
          </a:stretch>
        </p:blipFill>
        <p:spPr>
          <a:xfrm>
            <a:off x="1011624" y="5746749"/>
            <a:ext cx="998948" cy="1030165"/>
          </a:xfrm>
          <a:prstGeom prst="rect">
            <a:avLst/>
          </a:prstGeom>
        </p:spPr>
      </p:pic>
      <p:pic>
        <p:nvPicPr>
          <p:cNvPr id="4" name="Recorded Sound">
            <a:hlinkClick r:id="" action="ppaction://media"/>
            <a:extLst>
              <a:ext uri="{FF2B5EF4-FFF2-40B4-BE49-F238E27FC236}">
                <a16:creationId xmlns:a16="http://schemas.microsoft.com/office/drawing/2014/main" id="{27CBFE27-EFAF-2F26-6829-3B42AF09F610}"/>
              </a:ext>
            </a:extLst>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36214926"/>
      </p:ext>
    </p:extLst>
  </p:cSld>
  <p:clrMapOvr>
    <a:masterClrMapping/>
  </p:clrMapOvr>
  <mc:AlternateContent xmlns:mc="http://schemas.openxmlformats.org/markup-compatibility/2006" xmlns:p14="http://schemas.microsoft.com/office/powerpoint/2010/main">
    <mc:Choice Requires="p14">
      <p:transition spd="slow" p14:dur="2000" advTm="12379"/>
    </mc:Choice>
    <mc:Fallback xmlns="">
      <p:transition spd="slow" advTm="12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A788A5-C8AB-4727-B675-2B36D82BDCF2}"/>
              </a:ext>
            </a:extLst>
          </p:cNvPr>
          <p:cNvSpPr>
            <a:spLocks noGrp="1"/>
          </p:cNvSpPr>
          <p:nvPr>
            <p:ph type="title"/>
          </p:nvPr>
        </p:nvSpPr>
        <p:spPr/>
        <p:txBody>
          <a:bodyPr/>
          <a:lstStyle/>
          <a:p>
            <a:r>
              <a:rPr lang="en-US" dirty="0"/>
              <a:t>Documentation Requirements</a:t>
            </a:r>
          </a:p>
        </p:txBody>
      </p:sp>
      <p:sp>
        <p:nvSpPr>
          <p:cNvPr id="10" name="Text Placeholder 9">
            <a:extLst>
              <a:ext uri="{FF2B5EF4-FFF2-40B4-BE49-F238E27FC236}">
                <a16:creationId xmlns:a16="http://schemas.microsoft.com/office/drawing/2014/main" id="{342E69F4-5AC9-4F89-9FD9-781999C144BE}"/>
              </a:ext>
            </a:extLst>
          </p:cNvPr>
          <p:cNvSpPr>
            <a:spLocks noGrp="1"/>
          </p:cNvSpPr>
          <p:nvPr>
            <p:ph type="body" idx="1"/>
          </p:nvPr>
        </p:nvSpPr>
        <p:spPr>
          <a:xfrm>
            <a:off x="866215" y="2809875"/>
            <a:ext cx="2356409" cy="432197"/>
          </a:xfrm>
        </p:spPr>
        <p:txBody>
          <a:bodyPr/>
          <a:lstStyle/>
          <a:p>
            <a:r>
              <a:rPr lang="en-US" dirty="0"/>
              <a:t>FSA Health  Requirements</a:t>
            </a:r>
          </a:p>
        </p:txBody>
      </p:sp>
      <p:sp>
        <p:nvSpPr>
          <p:cNvPr id="13" name="Content Placeholder 12">
            <a:extLst>
              <a:ext uri="{FF2B5EF4-FFF2-40B4-BE49-F238E27FC236}">
                <a16:creationId xmlns:a16="http://schemas.microsoft.com/office/drawing/2014/main" id="{36578B98-7A59-4E8E-BC25-326F73DCFC56}"/>
              </a:ext>
            </a:extLst>
          </p:cNvPr>
          <p:cNvSpPr>
            <a:spLocks noGrp="1"/>
          </p:cNvSpPr>
          <p:nvPr>
            <p:ph type="body" sz="half" idx="15"/>
          </p:nvPr>
        </p:nvSpPr>
        <p:spPr>
          <a:xfrm>
            <a:off x="866215" y="3242073"/>
            <a:ext cx="2356409" cy="2135470"/>
          </a:xfrm>
        </p:spPr>
        <p:txBody>
          <a:bodyPr>
            <a:normAutofit/>
          </a:bodyPr>
          <a:lstStyle/>
          <a:p>
            <a:pPr marL="214313" indent="-214313">
              <a:buFont typeface="Arial" panose="020B0604020202020204" pitchFamily="34" charset="0"/>
              <a:buChar char="•"/>
            </a:pPr>
            <a:r>
              <a:rPr lang="en-US" sz="1350" dirty="0"/>
              <a:t>Detailed Receipt </a:t>
            </a:r>
          </a:p>
          <a:p>
            <a:pPr marL="214313" indent="-214313">
              <a:buFont typeface="Arial" panose="020B0604020202020204" pitchFamily="34" charset="0"/>
              <a:buChar char="•"/>
            </a:pPr>
            <a:r>
              <a:rPr lang="en-US" sz="1350" dirty="0"/>
              <a:t>Letter of Medical Necessity</a:t>
            </a:r>
          </a:p>
          <a:p>
            <a:pPr marL="214313" indent="-214313">
              <a:buFont typeface="Arial" panose="020B0604020202020204" pitchFamily="34" charset="0"/>
              <a:buChar char="•"/>
            </a:pPr>
            <a:r>
              <a:rPr lang="en-US" sz="1350" dirty="0"/>
              <a:t>Explanation of Benefits</a:t>
            </a:r>
          </a:p>
        </p:txBody>
      </p:sp>
      <p:sp>
        <p:nvSpPr>
          <p:cNvPr id="12" name="Text Placeholder 11">
            <a:extLst>
              <a:ext uri="{FF2B5EF4-FFF2-40B4-BE49-F238E27FC236}">
                <a16:creationId xmlns:a16="http://schemas.microsoft.com/office/drawing/2014/main" id="{451C7C30-1DBA-4950-9266-C66A408EE832}"/>
              </a:ext>
            </a:extLst>
          </p:cNvPr>
          <p:cNvSpPr>
            <a:spLocks noGrp="1"/>
          </p:cNvSpPr>
          <p:nvPr>
            <p:ph type="body" sz="quarter" idx="3"/>
          </p:nvPr>
        </p:nvSpPr>
        <p:spPr>
          <a:xfrm>
            <a:off x="3384541" y="2809875"/>
            <a:ext cx="2360257" cy="432197"/>
          </a:xfrm>
        </p:spPr>
        <p:txBody>
          <a:bodyPr/>
          <a:lstStyle/>
          <a:p>
            <a:r>
              <a:rPr lang="en-US" dirty="0"/>
              <a:t>Child Care  Requirements</a:t>
            </a:r>
          </a:p>
        </p:txBody>
      </p:sp>
      <p:sp>
        <p:nvSpPr>
          <p:cNvPr id="14" name="Text Placeholder 13">
            <a:extLst>
              <a:ext uri="{FF2B5EF4-FFF2-40B4-BE49-F238E27FC236}">
                <a16:creationId xmlns:a16="http://schemas.microsoft.com/office/drawing/2014/main" id="{FC4AF28E-077F-42C4-94BA-E69999CD64C3}"/>
              </a:ext>
            </a:extLst>
          </p:cNvPr>
          <p:cNvSpPr>
            <a:spLocks noGrp="1"/>
          </p:cNvSpPr>
          <p:nvPr>
            <p:ph type="body" sz="half" idx="16"/>
          </p:nvPr>
        </p:nvSpPr>
        <p:spPr>
          <a:xfrm>
            <a:off x="3384541" y="3242073"/>
            <a:ext cx="2360257" cy="2135470"/>
          </a:xfrm>
        </p:spPr>
        <p:txBody>
          <a:bodyPr>
            <a:normAutofit/>
          </a:bodyPr>
          <a:lstStyle/>
          <a:p>
            <a:pPr marL="214313" indent="-214313">
              <a:buFont typeface="Arial" panose="020B0604020202020204" pitchFamily="34" charset="0"/>
              <a:buChar char="•"/>
            </a:pPr>
            <a:r>
              <a:rPr lang="en-US" sz="1350" dirty="0"/>
              <a:t>Detailed Receipt</a:t>
            </a:r>
          </a:p>
          <a:p>
            <a:pPr marL="214313" indent="-214313">
              <a:buFont typeface="Arial" panose="020B0604020202020204" pitchFamily="34" charset="0"/>
              <a:buChar char="•"/>
            </a:pPr>
            <a:r>
              <a:rPr lang="en-US" sz="1350" dirty="0"/>
              <a:t>Proof of eligible expense</a:t>
            </a:r>
          </a:p>
          <a:p>
            <a:pPr marL="214313" indent="-214313">
              <a:buFont typeface="Arial" panose="020B0604020202020204" pitchFamily="34" charset="0"/>
              <a:buChar char="•"/>
            </a:pPr>
            <a:r>
              <a:rPr lang="en-US" sz="1350" dirty="0"/>
              <a:t>Tax ID information on the documentation</a:t>
            </a:r>
          </a:p>
          <a:p>
            <a:pPr marL="214313" indent="-214313">
              <a:buFont typeface="Arial" panose="020B0604020202020204" pitchFamily="34" charset="0"/>
              <a:buChar char="•"/>
            </a:pPr>
            <a:r>
              <a:rPr lang="en-US" sz="1350" dirty="0"/>
              <a:t>Period of the service provided </a:t>
            </a:r>
          </a:p>
        </p:txBody>
      </p:sp>
      <p:sp>
        <p:nvSpPr>
          <p:cNvPr id="11" name="Content Placeholder 10">
            <a:extLst>
              <a:ext uri="{FF2B5EF4-FFF2-40B4-BE49-F238E27FC236}">
                <a16:creationId xmlns:a16="http://schemas.microsoft.com/office/drawing/2014/main" id="{B1986454-0477-4F7D-BD22-9C59B262C09C}"/>
              </a:ext>
            </a:extLst>
          </p:cNvPr>
          <p:cNvSpPr>
            <a:spLocks noGrp="1"/>
          </p:cNvSpPr>
          <p:nvPr>
            <p:ph type="body" sz="quarter" idx="13"/>
          </p:nvPr>
        </p:nvSpPr>
        <p:spPr/>
        <p:txBody>
          <a:bodyPr/>
          <a:lstStyle/>
          <a:p>
            <a:endParaRPr lang="en-US" dirty="0"/>
          </a:p>
          <a:p>
            <a:r>
              <a:rPr lang="en-US" dirty="0"/>
              <a:t>Transit/Parking Requirements</a:t>
            </a:r>
          </a:p>
        </p:txBody>
      </p:sp>
      <p:sp>
        <p:nvSpPr>
          <p:cNvPr id="15" name="Text Placeholder 14">
            <a:extLst>
              <a:ext uri="{FF2B5EF4-FFF2-40B4-BE49-F238E27FC236}">
                <a16:creationId xmlns:a16="http://schemas.microsoft.com/office/drawing/2014/main" id="{810D3197-56A0-4BFE-B164-44C7C98755BC}"/>
              </a:ext>
            </a:extLst>
          </p:cNvPr>
          <p:cNvSpPr>
            <a:spLocks noGrp="1"/>
          </p:cNvSpPr>
          <p:nvPr>
            <p:ph type="body" sz="half" idx="17"/>
          </p:nvPr>
        </p:nvSpPr>
        <p:spPr/>
        <p:txBody>
          <a:bodyPr>
            <a:normAutofit/>
          </a:bodyPr>
          <a:lstStyle/>
          <a:p>
            <a:pPr marL="214313" indent="-214313">
              <a:buFont typeface="Arial" panose="020B0604020202020204" pitchFamily="34" charset="0"/>
              <a:buChar char="•"/>
            </a:pPr>
            <a:r>
              <a:rPr lang="en-US" sz="1350" dirty="0"/>
              <a:t>Proof of purchase</a:t>
            </a:r>
          </a:p>
          <a:p>
            <a:pPr marL="214313" indent="-214313">
              <a:buFont typeface="Arial" panose="020B0604020202020204" pitchFamily="34" charset="0"/>
              <a:buChar char="•"/>
            </a:pPr>
            <a:r>
              <a:rPr lang="en-US" sz="1350" dirty="0"/>
              <a:t>Documentation that clearly identifies the employee </a:t>
            </a:r>
          </a:p>
        </p:txBody>
      </p:sp>
      <p:sp>
        <p:nvSpPr>
          <p:cNvPr id="2" name="TextBox 1">
            <a:extLst>
              <a:ext uri="{FF2B5EF4-FFF2-40B4-BE49-F238E27FC236}">
                <a16:creationId xmlns:a16="http://schemas.microsoft.com/office/drawing/2014/main" id="{84DD79D0-48C4-4B42-B463-47C42106F6E4}"/>
              </a:ext>
            </a:extLst>
          </p:cNvPr>
          <p:cNvSpPr txBox="1"/>
          <p:nvPr/>
        </p:nvSpPr>
        <p:spPr>
          <a:xfrm>
            <a:off x="481885" y="5309935"/>
            <a:ext cx="7963633" cy="507831"/>
          </a:xfrm>
          <a:prstGeom prst="rect">
            <a:avLst/>
          </a:prstGeom>
          <a:solidFill>
            <a:schemeClr val="bg1"/>
          </a:solidFill>
        </p:spPr>
        <p:txBody>
          <a:bodyPr wrap="square" rtlCol="0">
            <a:spAutoFit/>
          </a:bodyPr>
          <a:lstStyle/>
          <a:p>
            <a:pPr algn="ctr" defTabSz="342900"/>
            <a:r>
              <a:rPr lang="en-US" sz="1350" b="1" u="sng" dirty="0">
                <a:solidFill>
                  <a:srgbClr val="B31166"/>
                </a:solidFill>
                <a:latin typeface="Georgia"/>
              </a:rPr>
              <a:t>Verifying the service or purchase is FSA eligible before paying, and asking for detailed receipts are the best methods for managing your claims</a:t>
            </a:r>
            <a:endParaRPr lang="en-US" sz="1350" b="1" u="sng" dirty="0">
              <a:solidFill>
                <a:prstClr val="black"/>
              </a:solidFill>
              <a:latin typeface="Georgia"/>
            </a:endParaRPr>
          </a:p>
        </p:txBody>
      </p:sp>
      <p:pic>
        <p:nvPicPr>
          <p:cNvPr id="4" name="Recorded Sound">
            <a:hlinkClick r:id="" action="ppaction://media"/>
            <a:extLst>
              <a:ext uri="{FF2B5EF4-FFF2-40B4-BE49-F238E27FC236}">
                <a16:creationId xmlns:a16="http://schemas.microsoft.com/office/drawing/2014/main" id="{45034F33-A020-278A-8ABA-2E465D44C1EE}"/>
              </a:ext>
            </a:extLst>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12325600"/>
      </p:ext>
    </p:extLst>
  </p:cSld>
  <p:clrMapOvr>
    <a:masterClrMapping/>
  </p:clrMapOvr>
  <mc:AlternateContent xmlns:mc="http://schemas.openxmlformats.org/markup-compatibility/2006" xmlns:p14="http://schemas.microsoft.com/office/powerpoint/2010/main">
    <mc:Choice Requires="p14">
      <p:transition spd="slow" p14:dur="2000" advTm="21886"/>
    </mc:Choice>
    <mc:Fallback xmlns="">
      <p:transition spd="slow" advTm="2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AA815-318C-4CD2-B976-1FF86879B29D}"/>
              </a:ext>
            </a:extLst>
          </p:cNvPr>
          <p:cNvSpPr>
            <a:spLocks noGrp="1"/>
          </p:cNvSpPr>
          <p:nvPr>
            <p:ph type="title"/>
          </p:nvPr>
        </p:nvSpPr>
        <p:spPr/>
        <p:txBody>
          <a:bodyPr/>
          <a:lstStyle/>
          <a:p>
            <a:r>
              <a:rPr lang="en-US" dirty="0"/>
              <a:t>Paper Claim Submission</a:t>
            </a:r>
          </a:p>
        </p:txBody>
      </p:sp>
      <p:sp>
        <p:nvSpPr>
          <p:cNvPr id="3" name="Content Placeholder 2">
            <a:extLst>
              <a:ext uri="{FF2B5EF4-FFF2-40B4-BE49-F238E27FC236}">
                <a16:creationId xmlns:a16="http://schemas.microsoft.com/office/drawing/2014/main" id="{06F9CA9B-95CA-4820-81A8-9B010D70707B}"/>
              </a:ext>
            </a:extLst>
          </p:cNvPr>
          <p:cNvSpPr>
            <a:spLocks noGrp="1"/>
          </p:cNvSpPr>
          <p:nvPr>
            <p:ph sz="half" idx="1"/>
          </p:nvPr>
        </p:nvSpPr>
        <p:spPr/>
        <p:txBody>
          <a:bodyPr>
            <a:normAutofit fontScale="92500"/>
          </a:bodyPr>
          <a:lstStyle/>
          <a:p>
            <a:r>
              <a:rPr lang="en-US" dirty="0"/>
              <a:t>Access the  paper forms at mybenefitsnm.com or through your portal</a:t>
            </a:r>
          </a:p>
          <a:p>
            <a:r>
              <a:rPr lang="en-US" dirty="0"/>
              <a:t>Receipts, EOBs and letters of medical necessity are still required</a:t>
            </a:r>
          </a:p>
          <a:p>
            <a:pPr marL="0" indent="0">
              <a:buNone/>
            </a:pPr>
            <a:endParaRPr lang="en-US" dirty="0"/>
          </a:p>
        </p:txBody>
      </p:sp>
      <p:sp>
        <p:nvSpPr>
          <p:cNvPr id="4" name="Content Placeholder 3">
            <a:extLst>
              <a:ext uri="{FF2B5EF4-FFF2-40B4-BE49-F238E27FC236}">
                <a16:creationId xmlns:a16="http://schemas.microsoft.com/office/drawing/2014/main" id="{6C8B6569-2D83-4594-8475-C6B4B852E7E9}"/>
              </a:ext>
            </a:extLst>
          </p:cNvPr>
          <p:cNvSpPr>
            <a:spLocks noGrp="1"/>
          </p:cNvSpPr>
          <p:nvPr>
            <p:ph sz="half" idx="2"/>
          </p:nvPr>
        </p:nvSpPr>
        <p:spPr>
          <a:xfrm>
            <a:off x="4656535" y="2809875"/>
            <a:ext cx="3618869" cy="2994932"/>
          </a:xfrm>
        </p:spPr>
        <p:txBody>
          <a:bodyPr>
            <a:normAutofit fontScale="92500"/>
          </a:bodyPr>
          <a:lstStyle/>
          <a:p>
            <a:r>
              <a:rPr lang="en-US" dirty="0"/>
              <a:t>Email: </a:t>
            </a:r>
            <a:r>
              <a:rPr lang="en-US" dirty="0">
                <a:solidFill>
                  <a:srgbClr val="00B0F0"/>
                </a:solidFill>
              </a:rPr>
              <a:t>FSA@easitpa.com</a:t>
            </a:r>
          </a:p>
          <a:p>
            <a:r>
              <a:rPr lang="en-US" dirty="0"/>
              <a:t>Fax: (505) 244-6009</a:t>
            </a:r>
          </a:p>
          <a:p>
            <a:r>
              <a:rPr lang="en-US" dirty="0"/>
              <a:t>Phone: (505) 618-1800</a:t>
            </a:r>
          </a:p>
          <a:p>
            <a:r>
              <a:rPr lang="en-US" dirty="0"/>
              <a:t>Mail:</a:t>
            </a:r>
          </a:p>
          <a:p>
            <a:pPr marL="342900" lvl="1" indent="0" algn="ctr">
              <a:buNone/>
            </a:pPr>
            <a:r>
              <a:rPr lang="en-US" sz="1350" dirty="0"/>
              <a:t>Flexible Spending Accounts</a:t>
            </a:r>
          </a:p>
          <a:p>
            <a:pPr marL="342900" lvl="1" indent="0" algn="ctr">
              <a:buNone/>
            </a:pPr>
            <a:r>
              <a:rPr lang="en-US" sz="1350" dirty="0" err="1"/>
              <a:t>Erisa</a:t>
            </a:r>
            <a:r>
              <a:rPr lang="en-US" sz="1350" dirty="0"/>
              <a:t> Administrative Services, Inc.</a:t>
            </a:r>
          </a:p>
          <a:p>
            <a:pPr marL="342900" lvl="1" indent="0" algn="ctr">
              <a:buNone/>
            </a:pPr>
            <a:r>
              <a:rPr lang="en-US" sz="1350" dirty="0"/>
              <a:t>1200 San Pedro Dr. NE</a:t>
            </a:r>
          </a:p>
          <a:p>
            <a:pPr marL="342900" lvl="1" indent="0" algn="ctr">
              <a:buNone/>
            </a:pPr>
            <a:r>
              <a:rPr lang="en-US" sz="1350" dirty="0"/>
              <a:t>Albuquerque, NM 87110</a:t>
            </a:r>
          </a:p>
          <a:p>
            <a:pPr marL="342900" lvl="1" indent="0" algn="ctr">
              <a:buNone/>
            </a:pPr>
            <a:r>
              <a:rPr lang="en-US" sz="1350" dirty="0">
                <a:solidFill>
                  <a:schemeClr val="accent1"/>
                </a:solidFill>
              </a:rPr>
              <a:t>Remember: submitting a claim via the mobile app is the fastest route to reimbursement. Use the mobile app whenever possible.</a:t>
            </a:r>
          </a:p>
        </p:txBody>
      </p:sp>
      <p:pic>
        <p:nvPicPr>
          <p:cNvPr id="6" name="Recorded Sound">
            <a:hlinkClick r:id="" action="ppaction://media"/>
            <a:extLst>
              <a:ext uri="{FF2B5EF4-FFF2-40B4-BE49-F238E27FC236}">
                <a16:creationId xmlns:a16="http://schemas.microsoft.com/office/drawing/2014/main" id="{48B4FF43-D4FC-CA77-9D97-F0BF784C4D6A}"/>
              </a:ext>
            </a:extLst>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15780263"/>
      </p:ext>
    </p:extLst>
  </p:cSld>
  <p:clrMapOvr>
    <a:masterClrMapping/>
  </p:clrMapOvr>
  <mc:AlternateContent xmlns:mc="http://schemas.openxmlformats.org/markup-compatibility/2006" xmlns:p14="http://schemas.microsoft.com/office/powerpoint/2010/main">
    <mc:Choice Requires="p14">
      <p:transition spd="slow" p14:dur="2000" advTm="22905"/>
    </mc:Choice>
    <mc:Fallback xmlns="">
      <p:transition spd="slow" advTm="22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FSA Questions	</a:t>
            </a:r>
          </a:p>
        </p:txBody>
      </p:sp>
      <p:sp>
        <p:nvSpPr>
          <p:cNvPr id="3" name="Content Placeholder 2"/>
          <p:cNvSpPr>
            <a:spLocks noGrp="1"/>
          </p:cNvSpPr>
          <p:nvPr>
            <p:ph idx="1"/>
          </p:nvPr>
        </p:nvSpPr>
        <p:spPr>
          <a:xfrm>
            <a:off x="302741" y="2574840"/>
            <a:ext cx="8445843" cy="3212756"/>
          </a:xfrm>
        </p:spPr>
        <p:txBody>
          <a:bodyPr>
            <a:normAutofit lnSpcReduction="10000"/>
          </a:bodyPr>
          <a:lstStyle/>
          <a:p>
            <a:pPr lvl="0"/>
            <a:r>
              <a:rPr lang="en-US" b="1" u="sng" dirty="0"/>
              <a:t>What documentation is required when submitting a claim?</a:t>
            </a:r>
            <a:r>
              <a:rPr lang="en-US" dirty="0"/>
              <a:t> </a:t>
            </a:r>
          </a:p>
          <a:p>
            <a:pPr marL="0" indent="0">
              <a:buNone/>
            </a:pPr>
            <a:r>
              <a:rPr lang="en-US" dirty="0"/>
              <a:t>	The IRS requires the following: the name of person who received  the service, the date of service, the 	cost, the providers information, and what services were rendered. This can usually be confirmed with the 	explanation of benefits and a detailed receipt.  </a:t>
            </a:r>
          </a:p>
          <a:p>
            <a:pPr lvl="0"/>
            <a:r>
              <a:rPr lang="en-US" b="1" u="sng" dirty="0"/>
              <a:t>What are the best practices when submitting a claim?</a:t>
            </a:r>
            <a:r>
              <a:rPr lang="en-US" dirty="0"/>
              <a:t> </a:t>
            </a:r>
          </a:p>
          <a:p>
            <a:pPr marL="0" indent="0">
              <a:buNone/>
            </a:pPr>
            <a:r>
              <a:rPr lang="en-US" dirty="0"/>
              <a:t>	Ask  for detailed receipts from the provider.  Hold on to all paperwork pertinent to amounts paid.</a:t>
            </a:r>
          </a:p>
          <a:p>
            <a:pPr lvl="0"/>
            <a:r>
              <a:rPr lang="en-US" b="1" u="sng" dirty="0"/>
              <a:t>Why has my FSA card been suspended?</a:t>
            </a:r>
            <a:r>
              <a:rPr lang="en-US" dirty="0"/>
              <a:t> </a:t>
            </a:r>
          </a:p>
          <a:p>
            <a:pPr marL="0" indent="0">
              <a:buNone/>
            </a:pPr>
            <a:r>
              <a:rPr lang="en-US" dirty="0"/>
              <a:t>	The most common cause for suspension is missing supporting documentation. If supporting 	documentation has not been received within 30 days of an accrued expense, the relevant FSA account 	will be suspended. The account will stay suspended until documentation or repayment is rendered.   </a:t>
            </a:r>
          </a:p>
          <a:p>
            <a:pPr lvl="0"/>
            <a:r>
              <a:rPr lang="en-US" b="1" u="sng" dirty="0"/>
              <a:t>Why is it important to use and check the portal and /or phone app?</a:t>
            </a:r>
            <a:r>
              <a:rPr lang="en-US" dirty="0"/>
              <a:t>  </a:t>
            </a:r>
          </a:p>
          <a:p>
            <a:pPr marL="0" indent="0">
              <a:buNone/>
            </a:pPr>
            <a:r>
              <a:rPr lang="en-US" dirty="0"/>
              <a:t>	Communication about claims, updates for the plan year, and other notices are sent through the portal 	and mobile app. </a:t>
            </a:r>
          </a:p>
          <a:p>
            <a:endParaRPr lang="en-US" dirty="0"/>
          </a:p>
        </p:txBody>
      </p:sp>
      <p:pic>
        <p:nvPicPr>
          <p:cNvPr id="4" name="Recorded Sound">
            <a:hlinkClick r:id="" action="ppaction://media"/>
            <a:extLst>
              <a:ext uri="{FF2B5EF4-FFF2-40B4-BE49-F238E27FC236}">
                <a16:creationId xmlns:a16="http://schemas.microsoft.com/office/drawing/2014/main" id="{9DFC4A64-A88D-4130-6344-FD1B3E4841DE}"/>
              </a:ext>
            </a:extLst>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3805299"/>
      </p:ext>
    </p:extLst>
  </p:cSld>
  <p:clrMapOvr>
    <a:masterClrMapping/>
  </p:clrMapOvr>
  <mc:AlternateContent xmlns:mc="http://schemas.openxmlformats.org/markup-compatibility/2006" xmlns:p14="http://schemas.microsoft.com/office/powerpoint/2010/main">
    <mc:Choice Requires="p14">
      <p:transition spd="slow" p14:dur="2000" advTm="19304"/>
    </mc:Choice>
    <mc:Fallback xmlns="">
      <p:transition spd="slow" advTm="19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FSA Questions Continued	</a:t>
            </a:r>
          </a:p>
        </p:txBody>
      </p:sp>
      <p:sp>
        <p:nvSpPr>
          <p:cNvPr id="3" name="Content Placeholder 2"/>
          <p:cNvSpPr>
            <a:spLocks noGrp="1"/>
          </p:cNvSpPr>
          <p:nvPr>
            <p:ph idx="1"/>
          </p:nvPr>
        </p:nvSpPr>
        <p:spPr>
          <a:xfrm>
            <a:off x="302741" y="2574840"/>
            <a:ext cx="8445843" cy="3212756"/>
          </a:xfrm>
        </p:spPr>
        <p:txBody>
          <a:bodyPr>
            <a:normAutofit/>
          </a:bodyPr>
          <a:lstStyle/>
          <a:p>
            <a:pPr lvl="0"/>
            <a:r>
              <a:rPr lang="en-US" b="1" u="sng" dirty="0"/>
              <a:t>Why do I have to submit documentation?</a:t>
            </a:r>
            <a:r>
              <a:rPr lang="en-US" dirty="0"/>
              <a:t> </a:t>
            </a:r>
          </a:p>
          <a:p>
            <a:pPr marL="0" indent="0">
              <a:buNone/>
            </a:pPr>
            <a:r>
              <a:rPr lang="en-US" dirty="0"/>
              <a:t>	 The FSA plan is a pretax benefit, with specific IRS regulations. The user of the benefit must provide 	documentation to substantiate that the purchase is FSA eligible. </a:t>
            </a:r>
          </a:p>
          <a:p>
            <a:pPr lvl="0"/>
            <a:r>
              <a:rPr lang="en-US" b="1" u="sng" dirty="0"/>
              <a:t>What is the time frame I have to submit my documentation?</a:t>
            </a:r>
            <a:r>
              <a:rPr lang="en-US" dirty="0"/>
              <a:t>  </a:t>
            </a:r>
          </a:p>
          <a:p>
            <a:pPr marL="0" indent="0">
              <a:buNone/>
            </a:pPr>
            <a:r>
              <a:rPr lang="en-US" dirty="0"/>
              <a:t>	30 Days from the date the claim is processed. Two receipt request are sent after 10 and 20 days 	respectively. If a receipt has not been received by 30 days, an overdue notice will be sent out and the 	benefit will be suspended until documentation or repayment is provided.</a:t>
            </a:r>
            <a:endParaRPr lang="en-US" b="1" u="sng" dirty="0"/>
          </a:p>
          <a:p>
            <a:pPr lvl="0"/>
            <a:r>
              <a:rPr lang="en-US" b="1" u="sng" dirty="0"/>
              <a:t>Why can’t I cover my Domestic Partner, we have lived together X years?</a:t>
            </a:r>
            <a:r>
              <a:rPr lang="en-US" dirty="0"/>
              <a:t> </a:t>
            </a:r>
          </a:p>
          <a:p>
            <a:pPr marL="0" indent="0">
              <a:buNone/>
            </a:pPr>
            <a:r>
              <a:rPr lang="en-US" dirty="0"/>
              <a:t>	NM is not a common law marriage state. Domestic partners are not recognized as legal dependents. 	Eligible FSA users are the employee, their spouse, and children age 26 and under.</a:t>
            </a:r>
          </a:p>
          <a:p>
            <a:endParaRPr lang="en-US" dirty="0"/>
          </a:p>
        </p:txBody>
      </p:sp>
      <p:pic>
        <p:nvPicPr>
          <p:cNvPr id="5" name="Recorded Sound">
            <a:hlinkClick r:id="" action="ppaction://media"/>
            <a:extLst>
              <a:ext uri="{FF2B5EF4-FFF2-40B4-BE49-F238E27FC236}">
                <a16:creationId xmlns:a16="http://schemas.microsoft.com/office/drawing/2014/main" id="{F05BB5BB-2D02-60C8-5FE3-F942D1DB0EB8}"/>
              </a:ext>
            </a:extLst>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20363022"/>
      </p:ext>
    </p:extLst>
  </p:cSld>
  <p:clrMapOvr>
    <a:masterClrMapping/>
  </p:clrMapOvr>
  <mc:AlternateContent xmlns:mc="http://schemas.openxmlformats.org/markup-compatibility/2006" xmlns:p14="http://schemas.microsoft.com/office/powerpoint/2010/main">
    <mc:Choice Requires="p14">
      <p:transition spd="slow" p14:dur="2000" advTm="17660"/>
    </mc:Choice>
    <mc:Fallback xmlns="">
      <p:transition spd="slow" advTm="17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128748-6A02-D8E8-E4B3-613A8556CCE1}"/>
              </a:ext>
            </a:extLst>
          </p:cNvPr>
          <p:cNvSpPr>
            <a:spLocks noGrp="1"/>
          </p:cNvSpPr>
          <p:nvPr>
            <p:ph type="title"/>
          </p:nvPr>
        </p:nvSpPr>
        <p:spPr/>
        <p:txBody>
          <a:bodyPr/>
          <a:lstStyle/>
          <a:p>
            <a:r>
              <a:rPr lang="en-US" dirty="0"/>
              <a:t>Universal Child Care</a:t>
            </a:r>
          </a:p>
        </p:txBody>
      </p:sp>
      <p:sp>
        <p:nvSpPr>
          <p:cNvPr id="5" name="Content Placeholder 4">
            <a:extLst>
              <a:ext uri="{FF2B5EF4-FFF2-40B4-BE49-F238E27FC236}">
                <a16:creationId xmlns:a16="http://schemas.microsoft.com/office/drawing/2014/main" id="{5F771450-8778-DA18-A0DE-CB3C9DD75F41}"/>
              </a:ext>
            </a:extLst>
          </p:cNvPr>
          <p:cNvSpPr>
            <a:spLocks noGrp="1"/>
          </p:cNvSpPr>
          <p:nvPr>
            <p:ph sz="half" idx="1"/>
          </p:nvPr>
        </p:nvSpPr>
        <p:spPr>
          <a:xfrm>
            <a:off x="866215" y="2603501"/>
            <a:ext cx="3618869" cy="3919847"/>
          </a:xfrm>
        </p:spPr>
        <p:txBody>
          <a:bodyPr>
            <a:normAutofit lnSpcReduction="10000"/>
          </a:bodyPr>
          <a:lstStyle/>
          <a:p>
            <a:r>
              <a:rPr lang="en-US" dirty="0"/>
              <a:t>Effective Nov 1</a:t>
            </a:r>
            <a:r>
              <a:rPr lang="en-US" baseline="30000" dirty="0"/>
              <a:t>st</a:t>
            </a:r>
            <a:endParaRPr lang="en-US" dirty="0"/>
          </a:p>
          <a:p>
            <a:r>
              <a:rPr lang="en-US" dirty="0"/>
              <a:t>Provide affordable, quality care to every family </a:t>
            </a:r>
          </a:p>
          <a:p>
            <a:r>
              <a:rPr lang="en-US" dirty="0"/>
              <a:t>Benefits:</a:t>
            </a:r>
          </a:p>
          <a:p>
            <a:pPr lvl="1"/>
            <a:r>
              <a:rPr lang="en-US" dirty="0"/>
              <a:t>Subsidized childcare costs for eligible families </a:t>
            </a:r>
          </a:p>
          <a:p>
            <a:pPr lvl="1"/>
            <a:r>
              <a:rPr lang="en-US" dirty="0"/>
              <a:t>No copayments currently, with at here-month notice before reinstatement </a:t>
            </a:r>
          </a:p>
          <a:p>
            <a:pPr lvl="1"/>
            <a:r>
              <a:rPr lang="en-US" dirty="0"/>
              <a:t>Support for providers for recognition and recourses</a:t>
            </a:r>
          </a:p>
          <a:p>
            <a:r>
              <a:rPr lang="en-US" dirty="0"/>
              <a:t>How to Apply:</a:t>
            </a:r>
          </a:p>
          <a:p>
            <a:pPr lvl="1"/>
            <a:r>
              <a:rPr lang="en-US" dirty="0"/>
              <a:t>At </a:t>
            </a:r>
            <a:r>
              <a:rPr lang="en-US" b="1" i="0" u="none" strike="noStrike" dirty="0">
                <a:solidFill>
                  <a:srgbClr val="4BA9FE"/>
                </a:solidFill>
                <a:effectLst/>
                <a:latin typeface="Optimistic AI VF"/>
                <a:hlinkClick r:id="rId4"/>
              </a:rPr>
              <a:t>https://eligibility.ececd.nm.gov</a:t>
            </a:r>
            <a:endParaRPr lang="en-US" b="1" i="0" u="none" strike="noStrike" dirty="0">
              <a:solidFill>
                <a:srgbClr val="4BA9FE"/>
              </a:solidFill>
              <a:effectLst/>
              <a:latin typeface="Optimistic AI VF"/>
            </a:endParaRPr>
          </a:p>
          <a:p>
            <a:pPr lvl="1"/>
            <a:r>
              <a:rPr lang="en-US" b="1" dirty="0">
                <a:solidFill>
                  <a:srgbClr val="4BA9FE"/>
                </a:solidFill>
                <a:latin typeface="Optimistic AI VF"/>
              </a:rPr>
              <a:t>Phone: 1-800-832-1321</a:t>
            </a:r>
          </a:p>
          <a:p>
            <a:pPr lvl="1"/>
            <a:r>
              <a:rPr lang="en-US" dirty="0"/>
              <a:t>At a local Child Care Provider office that participates, which can locate through Nm Early Childhood’s website. </a:t>
            </a:r>
          </a:p>
          <a:p>
            <a:pPr marL="342900" lvl="1" indent="0">
              <a:buNone/>
            </a:pPr>
            <a:endParaRPr lang="en-US" b="1" dirty="0">
              <a:solidFill>
                <a:srgbClr val="4BA9FE"/>
              </a:solidFill>
              <a:latin typeface="Optimistic AI VF"/>
            </a:endParaRPr>
          </a:p>
          <a:p>
            <a:pPr lvl="1"/>
            <a:endParaRPr lang="en-US" dirty="0"/>
          </a:p>
          <a:p>
            <a:pPr lvl="1"/>
            <a:endParaRPr lang="en-US" dirty="0"/>
          </a:p>
          <a:p>
            <a:pPr marL="342900" lvl="1" indent="0">
              <a:buNone/>
            </a:pPr>
            <a:endParaRPr lang="en-US" dirty="0"/>
          </a:p>
        </p:txBody>
      </p:sp>
      <p:pic>
        <p:nvPicPr>
          <p:cNvPr id="1026" name="Picture 2" descr="ECECD logo">
            <a:extLst>
              <a:ext uri="{FF2B5EF4-FFF2-40B4-BE49-F238E27FC236}">
                <a16:creationId xmlns:a16="http://schemas.microsoft.com/office/drawing/2014/main" id="{1734CB63-529C-DFEC-C285-31E88DF50D96}"/>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846638" y="3478212"/>
            <a:ext cx="323850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DE5A2A12-DF69-4067-AE78-4C93A8B03227}"/>
              </a:ext>
            </a:extLst>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36927948"/>
      </p:ext>
    </p:extLst>
  </p:cSld>
  <p:clrMapOvr>
    <a:masterClrMapping/>
  </p:clrMapOvr>
  <mc:AlternateContent xmlns:mc="http://schemas.openxmlformats.org/markup-compatibility/2006" xmlns:p14="http://schemas.microsoft.com/office/powerpoint/2010/main">
    <mc:Choice Requires="p14">
      <p:transition spd="slow" p14:dur="2000" advTm="111779"/>
    </mc:Choice>
    <mc:Fallback xmlns="">
      <p:transition spd="slow" advTm="111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59431" y="1606427"/>
            <a:ext cx="6619244" cy="2008236"/>
          </a:xfrm>
        </p:spPr>
        <p:txBody>
          <a:bodyPr/>
          <a:lstStyle/>
          <a:p>
            <a:pPr algn="ctr"/>
            <a:r>
              <a:rPr lang="en-US" dirty="0"/>
              <a:t>Thank You!</a:t>
            </a:r>
          </a:p>
        </p:txBody>
      </p:sp>
      <p:sp>
        <p:nvSpPr>
          <p:cNvPr id="5" name="Subtitle 4"/>
          <p:cNvSpPr>
            <a:spLocks noGrp="1"/>
          </p:cNvSpPr>
          <p:nvPr>
            <p:ph type="subTitle" idx="1"/>
          </p:nvPr>
        </p:nvSpPr>
        <p:spPr>
          <a:xfrm>
            <a:off x="1472117" y="3814409"/>
            <a:ext cx="6619244" cy="646065"/>
          </a:xfrm>
        </p:spPr>
        <p:txBody>
          <a:bodyPr/>
          <a:lstStyle/>
          <a:p>
            <a:r>
              <a:rPr lang="en-US" dirty="0">
                <a:solidFill>
                  <a:schemeClr val="bg1"/>
                </a:solidFill>
              </a:rPr>
              <a:t>For questions or assistance call 1-855-618-1800 or email FSA@easitpa.com</a:t>
            </a:r>
          </a:p>
        </p:txBody>
      </p:sp>
      <p:pic>
        <p:nvPicPr>
          <p:cNvPr id="3" name="Picture 2" descr="A green tree with leaves&#10;&#10;Description automatically generated">
            <a:extLst>
              <a:ext uri="{FF2B5EF4-FFF2-40B4-BE49-F238E27FC236}">
                <a16:creationId xmlns:a16="http://schemas.microsoft.com/office/drawing/2014/main" id="{77709B2C-BAF9-5106-A3BC-7E4C3B88A2C7}"/>
              </a:ext>
            </a:extLst>
          </p:cNvPr>
          <p:cNvPicPr>
            <a:picLocks noChangeAspect="1"/>
          </p:cNvPicPr>
          <p:nvPr/>
        </p:nvPicPr>
        <p:blipFill>
          <a:blip r:embed="rId4"/>
          <a:stretch>
            <a:fillRect/>
          </a:stretch>
        </p:blipFill>
        <p:spPr>
          <a:xfrm>
            <a:off x="3660911" y="1606427"/>
            <a:ext cx="1216285" cy="1254294"/>
          </a:xfrm>
          <a:prstGeom prst="rect">
            <a:avLst/>
          </a:prstGeom>
        </p:spPr>
      </p:pic>
      <p:pic>
        <p:nvPicPr>
          <p:cNvPr id="2" name="Recorded Sound">
            <a:hlinkClick r:id="" action="ppaction://media"/>
            <a:extLst>
              <a:ext uri="{FF2B5EF4-FFF2-40B4-BE49-F238E27FC236}">
                <a16:creationId xmlns:a16="http://schemas.microsoft.com/office/drawing/2014/main" id="{B0ABBED4-9641-BB80-4429-5A0A69242BA9}"/>
              </a:ext>
            </a:extLst>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89362540"/>
      </p:ext>
    </p:extLst>
  </p:cSld>
  <p:clrMapOvr>
    <a:masterClrMapping/>
  </p:clrMapOvr>
  <mc:AlternateContent xmlns:mc="http://schemas.openxmlformats.org/markup-compatibility/2006" xmlns:p14="http://schemas.microsoft.com/office/powerpoint/2010/main">
    <mc:Choice Requires="p14">
      <p:transition spd="slow" p14:dur="2000" advTm="17752"/>
    </mc:Choice>
    <mc:Fallback xmlns="">
      <p:transition spd="slow" advTm="17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774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C826E-E7BE-4083-A88F-82CB506C23A2}"/>
              </a:ext>
            </a:extLst>
          </p:cNvPr>
          <p:cNvSpPr>
            <a:spLocks noGrp="1"/>
          </p:cNvSpPr>
          <p:nvPr>
            <p:ph type="title"/>
          </p:nvPr>
        </p:nvSpPr>
        <p:spPr>
          <a:xfrm>
            <a:off x="537438" y="1320886"/>
            <a:ext cx="4580878" cy="945472"/>
          </a:xfrm>
        </p:spPr>
        <p:txBody>
          <a:bodyPr>
            <a:normAutofit/>
          </a:bodyPr>
          <a:lstStyle/>
          <a:p>
            <a:r>
              <a:rPr lang="en-US" sz="2400" dirty="0"/>
              <a:t>What is Flexible Spending?</a:t>
            </a:r>
          </a:p>
        </p:txBody>
      </p:sp>
      <p:sp>
        <p:nvSpPr>
          <p:cNvPr id="3" name="Content Placeholder 2">
            <a:extLst>
              <a:ext uri="{FF2B5EF4-FFF2-40B4-BE49-F238E27FC236}">
                <a16:creationId xmlns:a16="http://schemas.microsoft.com/office/drawing/2014/main" id="{2D1C40DE-9B40-4606-8398-51EA124D4E3A}"/>
              </a:ext>
            </a:extLst>
          </p:cNvPr>
          <p:cNvSpPr>
            <a:spLocks noGrp="1"/>
          </p:cNvSpPr>
          <p:nvPr>
            <p:ph type="body" sz="half" idx="2"/>
          </p:nvPr>
        </p:nvSpPr>
        <p:spPr>
          <a:xfrm>
            <a:off x="866215" y="2561762"/>
            <a:ext cx="3295193" cy="2516820"/>
          </a:xfrm>
        </p:spPr>
        <p:txBody>
          <a:bodyPr>
            <a:normAutofit lnSpcReduction="10000"/>
          </a:bodyPr>
          <a:lstStyle/>
          <a:p>
            <a:r>
              <a:rPr lang="en-US" sz="975" dirty="0">
                <a:solidFill>
                  <a:schemeClr val="bg1"/>
                </a:solidFill>
              </a:rPr>
              <a:t>Flexible spending allow employees to set aside money for eligible expenses prior to taxes being withheld</a:t>
            </a:r>
          </a:p>
          <a:p>
            <a:pPr marL="600075" lvl="1" indent="-257175">
              <a:buFont typeface="Wingdings" panose="05000000000000000000" pitchFamily="2" charset="2"/>
              <a:buChar char="Ø"/>
            </a:pPr>
            <a:r>
              <a:rPr lang="en-US" sz="975" dirty="0">
                <a:solidFill>
                  <a:schemeClr val="bg1"/>
                </a:solidFill>
              </a:rPr>
              <a:t>Health Care Flexible Spending Account (FSA)– covers eligible health care expenses.  </a:t>
            </a:r>
          </a:p>
          <a:p>
            <a:pPr marL="600075" lvl="1" indent="-257175">
              <a:buFont typeface="Wingdings" panose="05000000000000000000" pitchFamily="2" charset="2"/>
              <a:buChar char="Ø"/>
            </a:pPr>
            <a:r>
              <a:rPr lang="en-US" sz="975" dirty="0">
                <a:solidFill>
                  <a:schemeClr val="bg1"/>
                </a:solidFill>
              </a:rPr>
              <a:t>Child Care FSA– covers daycare expense for eligible dependents</a:t>
            </a:r>
          </a:p>
          <a:p>
            <a:pPr marL="600075" lvl="1" indent="-257175">
              <a:buFont typeface="Wingdings" panose="05000000000000000000" pitchFamily="2" charset="2"/>
              <a:buChar char="Ø"/>
            </a:pPr>
            <a:r>
              <a:rPr lang="en-US" sz="975" dirty="0">
                <a:solidFill>
                  <a:schemeClr val="bg1"/>
                </a:solidFill>
              </a:rPr>
              <a:t>Plan Year 07/01/2026-06/30/2027</a:t>
            </a:r>
          </a:p>
          <a:p>
            <a:pPr marL="600075" lvl="1" indent="-257175">
              <a:buFont typeface="Wingdings" panose="05000000000000000000" pitchFamily="2" charset="2"/>
              <a:buChar char="Ø"/>
            </a:pPr>
            <a:r>
              <a:rPr lang="en-US" sz="975" dirty="0">
                <a:solidFill>
                  <a:schemeClr val="bg1"/>
                </a:solidFill>
              </a:rPr>
              <a:t>Transportation and Parking Benefits – covers transit and parking expenses incurred traveling to/from work</a:t>
            </a:r>
          </a:p>
          <a:p>
            <a:r>
              <a:rPr lang="en-US" sz="975" dirty="0">
                <a:solidFill>
                  <a:schemeClr val="bg1"/>
                </a:solidFill>
              </a:rPr>
              <a:t>Deductions are taken from your paycheck before taxes are withheld, reducing your withholding and saving you money</a:t>
            </a:r>
          </a:p>
          <a:p>
            <a:endParaRPr lang="en-US" sz="975" dirty="0">
              <a:solidFill>
                <a:schemeClr val="bg1"/>
              </a:solidFill>
            </a:endParaRPr>
          </a:p>
          <a:p>
            <a:endParaRPr lang="en-US" sz="975" dirty="0">
              <a:solidFill>
                <a:schemeClr val="bg1"/>
              </a:solidFill>
            </a:endParaRPr>
          </a:p>
          <a:p>
            <a:pPr lvl="1"/>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02460292"/>
              </p:ext>
            </p:extLst>
          </p:nvPr>
        </p:nvGraphicFramePr>
        <p:xfrm>
          <a:off x="4584520" y="2047412"/>
          <a:ext cx="4071208" cy="1188720"/>
        </p:xfrm>
        <a:graphic>
          <a:graphicData uri="http://schemas.openxmlformats.org/drawingml/2006/table">
            <a:tbl>
              <a:tblPr firstRow="1" bandRow="1">
                <a:tableStyleId>{5C22544A-7EE6-4342-B048-85BDC9FD1C3A}</a:tableStyleId>
              </a:tblPr>
              <a:tblGrid>
                <a:gridCol w="2033783">
                  <a:extLst>
                    <a:ext uri="{9D8B030D-6E8A-4147-A177-3AD203B41FA5}">
                      <a16:colId xmlns:a16="http://schemas.microsoft.com/office/drawing/2014/main" val="20000"/>
                    </a:ext>
                  </a:extLst>
                </a:gridCol>
                <a:gridCol w="958788">
                  <a:extLst>
                    <a:ext uri="{9D8B030D-6E8A-4147-A177-3AD203B41FA5}">
                      <a16:colId xmlns:a16="http://schemas.microsoft.com/office/drawing/2014/main" val="20001"/>
                    </a:ext>
                  </a:extLst>
                </a:gridCol>
                <a:gridCol w="1078637">
                  <a:extLst>
                    <a:ext uri="{9D8B030D-6E8A-4147-A177-3AD203B41FA5}">
                      <a16:colId xmlns:a16="http://schemas.microsoft.com/office/drawing/2014/main" val="20002"/>
                    </a:ext>
                  </a:extLst>
                </a:gridCol>
              </a:tblGrid>
              <a:tr h="251460">
                <a:tc>
                  <a:txBody>
                    <a:bodyPr/>
                    <a:lstStyle/>
                    <a:p>
                      <a:r>
                        <a:rPr lang="en-US" sz="1200" dirty="0"/>
                        <a:t>Plan</a:t>
                      </a:r>
                    </a:p>
                  </a:txBody>
                  <a:tcPr marL="68580" marR="68580" marT="34290" marB="34290"/>
                </a:tc>
                <a:tc>
                  <a:txBody>
                    <a:bodyPr/>
                    <a:lstStyle/>
                    <a:p>
                      <a:r>
                        <a:rPr lang="en-US" sz="1200" dirty="0"/>
                        <a:t>Minimum</a:t>
                      </a:r>
                    </a:p>
                  </a:txBody>
                  <a:tcPr marL="68580" marR="68580" marT="34290" marB="34290"/>
                </a:tc>
                <a:tc>
                  <a:txBody>
                    <a:bodyPr/>
                    <a:lstStyle/>
                    <a:p>
                      <a:r>
                        <a:rPr lang="en-US" sz="1200" dirty="0"/>
                        <a:t>Maximum</a:t>
                      </a:r>
                    </a:p>
                  </a:txBody>
                  <a:tcPr marL="68580" marR="68580" marT="34290" marB="34290"/>
                </a:tc>
                <a:extLst>
                  <a:ext uri="{0D108BD9-81ED-4DB2-BD59-A6C34878D82A}">
                    <a16:rowId xmlns:a16="http://schemas.microsoft.com/office/drawing/2014/main" val="10000"/>
                  </a:ext>
                </a:extLst>
              </a:tr>
              <a:tr h="251460">
                <a:tc>
                  <a:txBody>
                    <a:bodyPr/>
                    <a:lstStyle/>
                    <a:p>
                      <a:r>
                        <a:rPr lang="en-US" sz="1200" dirty="0"/>
                        <a:t>Health</a:t>
                      </a:r>
                      <a:r>
                        <a:rPr lang="en-US" sz="1200" baseline="0" dirty="0"/>
                        <a:t> Care FSA </a:t>
                      </a:r>
                      <a:r>
                        <a:rPr lang="en-US" sz="1200" dirty="0"/>
                        <a:t>2027*</a:t>
                      </a:r>
                    </a:p>
                  </a:txBody>
                  <a:tcPr marL="68580" marR="68580" marT="34290" marB="34290"/>
                </a:tc>
                <a:tc>
                  <a:txBody>
                    <a:bodyPr/>
                    <a:lstStyle/>
                    <a:p>
                      <a:r>
                        <a:rPr lang="en-US" sz="1200" dirty="0"/>
                        <a:t>$130</a:t>
                      </a:r>
                    </a:p>
                  </a:txBody>
                  <a:tcPr marL="68580" marR="68580" marT="34290" marB="34290"/>
                </a:tc>
                <a:tc>
                  <a:txBody>
                    <a:bodyPr/>
                    <a:lstStyle/>
                    <a:p>
                      <a:r>
                        <a:rPr lang="en-US" sz="1200" dirty="0"/>
                        <a:t>$3,400</a:t>
                      </a:r>
                    </a:p>
                  </a:txBody>
                  <a:tcPr marL="68580" marR="68580" marT="34290" marB="34290"/>
                </a:tc>
                <a:extLst>
                  <a:ext uri="{0D108BD9-81ED-4DB2-BD59-A6C34878D82A}">
                    <a16:rowId xmlns:a16="http://schemas.microsoft.com/office/drawing/2014/main" val="10001"/>
                  </a:ext>
                </a:extLst>
              </a:tr>
              <a:tr h="434340">
                <a:tc>
                  <a:txBody>
                    <a:bodyPr/>
                    <a:lstStyle/>
                    <a:p>
                      <a:r>
                        <a:rPr lang="en-US" sz="1200" dirty="0"/>
                        <a:t>Child Care FSA 2027*</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$130</a:t>
                      </a:r>
                    </a:p>
                    <a:p>
                      <a:endParaRPr lang="en-US" sz="1200" dirty="0"/>
                    </a:p>
                  </a:txBody>
                  <a:tcPr marL="68580" marR="68580" marT="34290" marB="34290"/>
                </a:tc>
                <a:tc>
                  <a:txBody>
                    <a:bodyPr/>
                    <a:lstStyle/>
                    <a:p>
                      <a:r>
                        <a:rPr lang="en-US" sz="1350" b="0" i="0" kern="1200" dirty="0">
                          <a:solidFill>
                            <a:schemeClr val="dk1"/>
                          </a:solidFill>
                          <a:effectLst/>
                          <a:latin typeface="+mn-lt"/>
                          <a:ea typeface="+mn-ea"/>
                          <a:cs typeface="+mn-cs"/>
                        </a:rPr>
                        <a:t>$7,500 </a:t>
                      </a:r>
                      <a:r>
                        <a:rPr lang="en-US" sz="1200" dirty="0"/>
                        <a:t> </a:t>
                      </a:r>
                      <a:r>
                        <a:rPr lang="en-US" sz="900" dirty="0"/>
                        <a:t>filling jointly/single</a:t>
                      </a:r>
                    </a:p>
                    <a:p>
                      <a:r>
                        <a:rPr lang="en-US" sz="900" dirty="0"/>
                        <a:t>$3,750 married filing separately </a:t>
                      </a:r>
                    </a:p>
                  </a:txBody>
                  <a:tcPr marL="68580" marR="68580" marT="34290" marB="34290"/>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837479318"/>
              </p:ext>
            </p:extLst>
          </p:nvPr>
        </p:nvGraphicFramePr>
        <p:xfrm>
          <a:off x="4584520" y="3575482"/>
          <a:ext cx="4071209" cy="967740"/>
        </p:xfrm>
        <a:graphic>
          <a:graphicData uri="http://schemas.openxmlformats.org/drawingml/2006/table">
            <a:tbl>
              <a:tblPr firstRow="1" bandRow="1">
                <a:tableStyleId>{5C22544A-7EE6-4342-B048-85BDC9FD1C3A}</a:tableStyleId>
              </a:tblPr>
              <a:tblGrid>
                <a:gridCol w="1111345">
                  <a:extLst>
                    <a:ext uri="{9D8B030D-6E8A-4147-A177-3AD203B41FA5}">
                      <a16:colId xmlns:a16="http://schemas.microsoft.com/office/drawing/2014/main" val="20000"/>
                    </a:ext>
                  </a:extLst>
                </a:gridCol>
                <a:gridCol w="1396115">
                  <a:extLst>
                    <a:ext uri="{9D8B030D-6E8A-4147-A177-3AD203B41FA5}">
                      <a16:colId xmlns:a16="http://schemas.microsoft.com/office/drawing/2014/main" val="20001"/>
                    </a:ext>
                  </a:extLst>
                </a:gridCol>
                <a:gridCol w="1563749">
                  <a:extLst>
                    <a:ext uri="{9D8B030D-6E8A-4147-A177-3AD203B41FA5}">
                      <a16:colId xmlns:a16="http://schemas.microsoft.com/office/drawing/2014/main" val="20002"/>
                    </a:ext>
                  </a:extLst>
                </a:gridCol>
              </a:tblGrid>
              <a:tr h="274320">
                <a:tc>
                  <a:txBody>
                    <a:bodyPr/>
                    <a:lstStyle/>
                    <a:p>
                      <a:r>
                        <a:rPr lang="en-US" sz="1200" dirty="0"/>
                        <a:t>Plan</a:t>
                      </a:r>
                    </a:p>
                  </a:txBody>
                  <a:tcPr marL="68580" marR="68580" marT="34290" marB="34290"/>
                </a:tc>
                <a:tc>
                  <a:txBody>
                    <a:bodyPr/>
                    <a:lstStyle/>
                    <a:p>
                      <a:r>
                        <a:rPr lang="en-US" sz="1200" dirty="0"/>
                        <a:t>Minimum</a:t>
                      </a:r>
                      <a:r>
                        <a:rPr lang="en-US" sz="1400" dirty="0"/>
                        <a:t>-</a:t>
                      </a:r>
                      <a:r>
                        <a:rPr lang="en-US" sz="700" dirty="0"/>
                        <a:t>Monthly</a:t>
                      </a:r>
                    </a:p>
                  </a:txBody>
                  <a:tcPr marL="68580" marR="68580" marT="34290" marB="34290"/>
                </a:tc>
                <a:tc>
                  <a:txBody>
                    <a:bodyPr/>
                    <a:lstStyle/>
                    <a:p>
                      <a:r>
                        <a:rPr lang="en-US" sz="1200" dirty="0"/>
                        <a:t>Maximum</a:t>
                      </a:r>
                      <a:r>
                        <a:rPr lang="en-US" sz="800" dirty="0"/>
                        <a:t>-</a:t>
                      </a:r>
                      <a:r>
                        <a:rPr lang="en-US" sz="700" dirty="0"/>
                        <a:t>Monthly</a:t>
                      </a:r>
                    </a:p>
                  </a:txBody>
                  <a:tcPr marL="68580" marR="68580" marT="34290" marB="34290"/>
                </a:tc>
                <a:extLst>
                  <a:ext uri="{0D108BD9-81ED-4DB2-BD59-A6C34878D82A}">
                    <a16:rowId xmlns:a16="http://schemas.microsoft.com/office/drawing/2014/main" val="10000"/>
                  </a:ext>
                </a:extLst>
              </a:tr>
              <a:tr h="251460">
                <a:tc>
                  <a:txBody>
                    <a:bodyPr/>
                    <a:lstStyle/>
                    <a:p>
                      <a:r>
                        <a:rPr lang="en-US" sz="1100" dirty="0"/>
                        <a:t>Transit Benefit</a:t>
                      </a:r>
                    </a:p>
                  </a:txBody>
                  <a:tcPr marL="68580" marR="68580" marT="34290" marB="34290"/>
                </a:tc>
                <a:tc>
                  <a:txBody>
                    <a:bodyPr/>
                    <a:lstStyle/>
                    <a:p>
                      <a:r>
                        <a:rPr lang="en-US" sz="1200" dirty="0"/>
                        <a:t>$5</a:t>
                      </a:r>
                    </a:p>
                  </a:txBody>
                  <a:tcPr marL="68580" marR="68580" marT="34290" marB="34290"/>
                </a:tc>
                <a:tc>
                  <a:txBody>
                    <a:bodyPr/>
                    <a:lstStyle/>
                    <a:p>
                      <a:r>
                        <a:rPr lang="en-US" sz="1200" dirty="0"/>
                        <a:t>$340</a:t>
                      </a:r>
                    </a:p>
                  </a:txBody>
                  <a:tcPr marL="68580" marR="68580" marT="34290" marB="34290"/>
                </a:tc>
                <a:extLst>
                  <a:ext uri="{0D108BD9-81ED-4DB2-BD59-A6C34878D82A}">
                    <a16:rowId xmlns:a16="http://schemas.microsoft.com/office/drawing/2014/main" val="10001"/>
                  </a:ext>
                </a:extLst>
              </a:tr>
              <a:tr h="434340">
                <a:tc>
                  <a:txBody>
                    <a:bodyPr/>
                    <a:lstStyle/>
                    <a:p>
                      <a:r>
                        <a:rPr lang="en-US" sz="1100" dirty="0"/>
                        <a:t>Parking Benefit</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$5</a:t>
                      </a:r>
                    </a:p>
                    <a:p>
                      <a:endParaRPr lang="en-US" sz="1200" dirty="0"/>
                    </a:p>
                  </a:txBody>
                  <a:tcPr marL="68580" marR="68580" marT="34290" marB="34290"/>
                </a:tc>
                <a:tc>
                  <a:txBody>
                    <a:bodyPr/>
                    <a:lstStyle/>
                    <a:p>
                      <a:r>
                        <a:rPr lang="en-US" sz="1200" dirty="0"/>
                        <a:t>$340</a:t>
                      </a:r>
                    </a:p>
                  </a:txBody>
                  <a:tcPr marL="68580" marR="68580" marT="34290" marB="34290"/>
                </a:tc>
                <a:extLst>
                  <a:ext uri="{0D108BD9-81ED-4DB2-BD59-A6C34878D82A}">
                    <a16:rowId xmlns:a16="http://schemas.microsoft.com/office/drawing/2014/main" val="10002"/>
                  </a:ext>
                </a:extLst>
              </a:tr>
            </a:tbl>
          </a:graphicData>
        </a:graphic>
      </p:graphicFrame>
      <p:sp>
        <p:nvSpPr>
          <p:cNvPr id="5" name="TextBox 4">
            <a:extLst>
              <a:ext uri="{FF2B5EF4-FFF2-40B4-BE49-F238E27FC236}">
                <a16:creationId xmlns:a16="http://schemas.microsoft.com/office/drawing/2014/main" id="{B7B89799-52E2-6397-7079-8CFF6488885A}"/>
              </a:ext>
            </a:extLst>
          </p:cNvPr>
          <p:cNvSpPr txBox="1"/>
          <p:nvPr/>
        </p:nvSpPr>
        <p:spPr>
          <a:xfrm>
            <a:off x="4572001" y="3097111"/>
            <a:ext cx="4083728" cy="300082"/>
          </a:xfrm>
          <a:prstGeom prst="rect">
            <a:avLst/>
          </a:prstGeom>
          <a:noFill/>
        </p:spPr>
        <p:txBody>
          <a:bodyPr wrap="square" rtlCol="0">
            <a:spAutoFit/>
          </a:bodyPr>
          <a:lstStyle/>
          <a:p>
            <a:pPr defTabSz="342900"/>
            <a:r>
              <a:rPr lang="en-US" sz="1350" dirty="0">
                <a:solidFill>
                  <a:prstClr val="black"/>
                </a:solidFill>
                <a:latin typeface="Georgia"/>
              </a:rPr>
              <a:t>*Subject to Change by IRS announcement </a:t>
            </a:r>
          </a:p>
        </p:txBody>
      </p:sp>
      <p:pic>
        <p:nvPicPr>
          <p:cNvPr id="6" name="Recorded Sound">
            <a:hlinkClick r:id="" action="ppaction://media"/>
            <a:extLst>
              <a:ext uri="{FF2B5EF4-FFF2-40B4-BE49-F238E27FC236}">
                <a16:creationId xmlns:a16="http://schemas.microsoft.com/office/drawing/2014/main" id="{59783F90-450E-070C-FEAC-5E99B0F05026}"/>
              </a:ext>
            </a:extLst>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4"/>
          <a:stretch>
            <a:fillRect/>
          </a:stretch>
        </p:blipFill>
        <p:spPr>
          <a:xfrm>
            <a:off x="4267200" y="1836860"/>
            <a:ext cx="609600" cy="609600"/>
          </a:xfrm>
          <a:prstGeom prst="rect">
            <a:avLst/>
          </a:prstGeom>
        </p:spPr>
      </p:pic>
    </p:spTree>
    <p:extLst>
      <p:ext uri="{BB962C8B-B14F-4D97-AF65-F5344CB8AC3E}">
        <p14:creationId xmlns:p14="http://schemas.microsoft.com/office/powerpoint/2010/main" val="665657286"/>
      </p:ext>
    </p:extLst>
  </p:cSld>
  <p:clrMapOvr>
    <a:masterClrMapping/>
  </p:clrMapOvr>
  <mc:AlternateContent xmlns:mc="http://schemas.openxmlformats.org/markup-compatibility/2006" xmlns:p14="http://schemas.microsoft.com/office/powerpoint/2010/main">
    <mc:Choice Requires="p14">
      <p:transition spd="slow" p14:dur="2000" advTm="66000"/>
    </mc:Choice>
    <mc:Fallback xmlns="">
      <p:transition spd="slow" advTm="6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2416E9-982D-6822-670A-C8CBF81787F8}"/>
              </a:ext>
            </a:extLst>
          </p:cNvPr>
          <p:cNvSpPr>
            <a:spLocks noGrp="1"/>
          </p:cNvSpPr>
          <p:nvPr>
            <p:ph type="title"/>
          </p:nvPr>
        </p:nvSpPr>
        <p:spPr/>
        <p:txBody>
          <a:bodyPr/>
          <a:lstStyle/>
          <a:p>
            <a:r>
              <a:rPr lang="en-US" dirty="0"/>
              <a:t>Use It Or Lose It!</a:t>
            </a:r>
          </a:p>
        </p:txBody>
      </p:sp>
      <p:sp>
        <p:nvSpPr>
          <p:cNvPr id="6" name="Content Placeholder 5">
            <a:extLst>
              <a:ext uri="{FF2B5EF4-FFF2-40B4-BE49-F238E27FC236}">
                <a16:creationId xmlns:a16="http://schemas.microsoft.com/office/drawing/2014/main" id="{59759B62-2502-F4E2-3E85-761F7A75FA0D}"/>
              </a:ext>
            </a:extLst>
          </p:cNvPr>
          <p:cNvSpPr>
            <a:spLocks noGrp="1"/>
          </p:cNvSpPr>
          <p:nvPr>
            <p:ph idx="1"/>
          </p:nvPr>
        </p:nvSpPr>
        <p:spPr/>
        <p:txBody>
          <a:bodyPr/>
          <a:lstStyle/>
          <a:p>
            <a:r>
              <a:rPr lang="en-US" dirty="0"/>
              <a:t>FSA Health and Child Care funds are ‘Use it or Lose it’ pre-tax deductions, and any unused funds are returned to your employer at the end of the plan year; </a:t>
            </a:r>
            <a:r>
              <a:rPr lang="en-US" b="1" dirty="0"/>
              <a:t>They are not refunded.</a:t>
            </a:r>
            <a:endParaRPr lang="en-US" dirty="0"/>
          </a:p>
          <a:p>
            <a:r>
              <a:rPr lang="en-US" dirty="0"/>
              <a:t>Carefully consider your Health and Child Care elections so that you do not allocate funds that you will not use. </a:t>
            </a:r>
          </a:p>
          <a:p>
            <a:r>
              <a:rPr lang="en-US" dirty="0"/>
              <a:t>Plan Year, 07/01/2026-06/30/2027, Run-out 09/15/2027. </a:t>
            </a:r>
          </a:p>
          <a:p>
            <a:r>
              <a:rPr lang="en-US" dirty="0"/>
              <a:t>The State of New Mexico has a grace period (09/15/2027) to use your previous plan year expenses for the new year. </a:t>
            </a:r>
          </a:p>
          <a:p>
            <a:r>
              <a:rPr lang="en-US" dirty="0"/>
              <a:t>Transit and Parking benefit funds roll over every year and are not subject to Use It or Lose It. </a:t>
            </a:r>
          </a:p>
        </p:txBody>
      </p:sp>
      <p:pic>
        <p:nvPicPr>
          <p:cNvPr id="3" name="Recorded Sound">
            <a:hlinkClick r:id="" action="ppaction://media"/>
            <a:extLst>
              <a:ext uri="{FF2B5EF4-FFF2-40B4-BE49-F238E27FC236}">
                <a16:creationId xmlns:a16="http://schemas.microsoft.com/office/drawing/2014/main" id="{4566A263-1FF5-EE71-8F04-0A0479C71515}"/>
              </a:ext>
            </a:extLst>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4"/>
          <a:stretch>
            <a:fillRect/>
          </a:stretch>
        </p:blipFill>
        <p:spPr>
          <a:xfrm>
            <a:off x="4399175" y="1375832"/>
            <a:ext cx="609600" cy="609600"/>
          </a:xfrm>
          <a:prstGeom prst="rect">
            <a:avLst/>
          </a:prstGeom>
        </p:spPr>
      </p:pic>
    </p:spTree>
    <p:extLst>
      <p:ext uri="{BB962C8B-B14F-4D97-AF65-F5344CB8AC3E}">
        <p14:creationId xmlns:p14="http://schemas.microsoft.com/office/powerpoint/2010/main" val="1120915877"/>
      </p:ext>
    </p:extLst>
  </p:cSld>
  <p:clrMapOvr>
    <a:masterClrMapping/>
  </p:clrMapOvr>
  <mc:AlternateContent xmlns:mc="http://schemas.openxmlformats.org/markup-compatibility/2006" xmlns:p14="http://schemas.microsoft.com/office/powerpoint/2010/main">
    <mc:Choice Requires="p14">
      <p:transition spd="slow" p14:dur="2000" advTm="54697"/>
    </mc:Choice>
    <mc:Fallback xmlns="">
      <p:transition spd="slow" advTm="54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AC198-B710-48BA-B71E-DE74443A7D5A}"/>
              </a:ext>
            </a:extLst>
          </p:cNvPr>
          <p:cNvSpPr>
            <a:spLocks noGrp="1"/>
          </p:cNvSpPr>
          <p:nvPr>
            <p:ph type="title"/>
          </p:nvPr>
        </p:nvSpPr>
        <p:spPr/>
        <p:txBody>
          <a:bodyPr/>
          <a:lstStyle/>
          <a:p>
            <a:r>
              <a:rPr lang="en-US" dirty="0"/>
              <a:t>Health Care FSA Expenses</a:t>
            </a:r>
          </a:p>
        </p:txBody>
      </p:sp>
      <p:sp>
        <p:nvSpPr>
          <p:cNvPr id="5" name="Text Placeholder 4">
            <a:extLst>
              <a:ext uri="{FF2B5EF4-FFF2-40B4-BE49-F238E27FC236}">
                <a16:creationId xmlns:a16="http://schemas.microsoft.com/office/drawing/2014/main" id="{FBCDE876-B94B-4E22-86BC-C26CB954B7F6}"/>
              </a:ext>
            </a:extLst>
          </p:cNvPr>
          <p:cNvSpPr>
            <a:spLocks noGrp="1"/>
          </p:cNvSpPr>
          <p:nvPr>
            <p:ph type="body" idx="1"/>
          </p:nvPr>
        </p:nvSpPr>
        <p:spPr>
          <a:xfrm>
            <a:off x="866216" y="2433979"/>
            <a:ext cx="3618868" cy="432197"/>
          </a:xfrm>
        </p:spPr>
        <p:txBody>
          <a:bodyPr/>
          <a:lstStyle/>
          <a:p>
            <a:r>
              <a:rPr lang="en-US" dirty="0"/>
              <a:t>Eligible Expenses</a:t>
            </a:r>
          </a:p>
        </p:txBody>
      </p:sp>
      <p:sp>
        <p:nvSpPr>
          <p:cNvPr id="6" name="Content Placeholder 5">
            <a:extLst>
              <a:ext uri="{FF2B5EF4-FFF2-40B4-BE49-F238E27FC236}">
                <a16:creationId xmlns:a16="http://schemas.microsoft.com/office/drawing/2014/main" id="{D87EE328-D93E-419C-B6F4-CF65E6D18200}"/>
              </a:ext>
            </a:extLst>
          </p:cNvPr>
          <p:cNvSpPr>
            <a:spLocks noGrp="1"/>
          </p:cNvSpPr>
          <p:nvPr>
            <p:ph sz="half" idx="2"/>
          </p:nvPr>
        </p:nvSpPr>
        <p:spPr>
          <a:xfrm>
            <a:off x="866215" y="2866175"/>
            <a:ext cx="3618869" cy="2130029"/>
          </a:xfrm>
        </p:spPr>
        <p:txBody>
          <a:bodyPr/>
          <a:lstStyle/>
          <a:p>
            <a:r>
              <a:rPr lang="en-US" dirty="0"/>
              <a:t>Services Covered by Insurance</a:t>
            </a:r>
          </a:p>
          <a:p>
            <a:r>
              <a:rPr lang="en-US" dirty="0"/>
              <a:t>Non-cosmetic dental expenses</a:t>
            </a:r>
          </a:p>
          <a:p>
            <a:r>
              <a:rPr lang="en-US" dirty="0"/>
              <a:t>Vision care expenses</a:t>
            </a:r>
          </a:p>
          <a:p>
            <a:r>
              <a:rPr lang="en-US" dirty="0"/>
              <a:t>Prescriptions</a:t>
            </a:r>
          </a:p>
          <a:p>
            <a:r>
              <a:rPr lang="en-US" b="1" dirty="0"/>
              <a:t>Some </a:t>
            </a:r>
            <a:r>
              <a:rPr lang="en-US" dirty="0"/>
              <a:t>OTC (Over the Counter) medications eligible without LMN (Letter of Medical Necessity)</a:t>
            </a:r>
          </a:p>
          <a:p>
            <a:endParaRPr lang="en-US" dirty="0"/>
          </a:p>
        </p:txBody>
      </p:sp>
      <p:sp>
        <p:nvSpPr>
          <p:cNvPr id="7" name="Text Placeholder 6">
            <a:extLst>
              <a:ext uri="{FF2B5EF4-FFF2-40B4-BE49-F238E27FC236}">
                <a16:creationId xmlns:a16="http://schemas.microsoft.com/office/drawing/2014/main" id="{C1539D48-00A7-486B-8C06-09D845426410}"/>
              </a:ext>
            </a:extLst>
          </p:cNvPr>
          <p:cNvSpPr>
            <a:spLocks noGrp="1"/>
          </p:cNvSpPr>
          <p:nvPr>
            <p:ph type="body" sz="quarter" idx="3"/>
          </p:nvPr>
        </p:nvSpPr>
        <p:spPr>
          <a:xfrm>
            <a:off x="4656533" y="2433979"/>
            <a:ext cx="3618869" cy="432197"/>
          </a:xfrm>
        </p:spPr>
        <p:txBody>
          <a:bodyPr/>
          <a:lstStyle/>
          <a:p>
            <a:r>
              <a:rPr lang="en-US" dirty="0"/>
              <a:t>Ineligible Expenses</a:t>
            </a:r>
          </a:p>
        </p:txBody>
      </p:sp>
      <p:sp>
        <p:nvSpPr>
          <p:cNvPr id="8" name="Content Placeholder 7">
            <a:extLst>
              <a:ext uri="{FF2B5EF4-FFF2-40B4-BE49-F238E27FC236}">
                <a16:creationId xmlns:a16="http://schemas.microsoft.com/office/drawing/2014/main" id="{BCF96D96-5B2A-4C7E-B36D-F5E011957050}"/>
              </a:ext>
            </a:extLst>
          </p:cNvPr>
          <p:cNvSpPr>
            <a:spLocks noGrp="1"/>
          </p:cNvSpPr>
          <p:nvPr>
            <p:ph sz="quarter" idx="4"/>
          </p:nvPr>
        </p:nvSpPr>
        <p:spPr>
          <a:xfrm>
            <a:off x="4656533" y="2866176"/>
            <a:ext cx="3952274" cy="2130029"/>
          </a:xfrm>
        </p:spPr>
        <p:txBody>
          <a:bodyPr>
            <a:normAutofit fontScale="25000" lnSpcReduction="20000"/>
          </a:bodyPr>
          <a:lstStyle/>
          <a:p>
            <a:r>
              <a:rPr lang="en-US" sz="5400" dirty="0">
                <a:solidFill>
                  <a:srgbClr val="404040"/>
                </a:solidFill>
              </a:rPr>
              <a:t>Expenses that aren’t medically necessary</a:t>
            </a:r>
          </a:p>
          <a:p>
            <a:r>
              <a:rPr lang="en-US" sz="5400" dirty="0">
                <a:solidFill>
                  <a:srgbClr val="404040"/>
                </a:solidFill>
              </a:rPr>
              <a:t>Expenses that have not yet been incurred</a:t>
            </a:r>
          </a:p>
          <a:p>
            <a:r>
              <a:rPr lang="en-US" sz="5400" dirty="0">
                <a:solidFill>
                  <a:srgbClr val="404040"/>
                </a:solidFill>
              </a:rPr>
              <a:t>Expenses incurred before plan enrollment</a:t>
            </a:r>
          </a:p>
          <a:p>
            <a:pPr marL="0" indent="0">
              <a:buNone/>
            </a:pPr>
            <a:r>
              <a:rPr lang="en-US" sz="7200" dirty="0">
                <a:solidFill>
                  <a:srgbClr val="404040"/>
                </a:solidFill>
              </a:rPr>
              <a:t>Eligible Dependents</a:t>
            </a:r>
          </a:p>
          <a:p>
            <a:r>
              <a:rPr lang="en-US" sz="5400" dirty="0">
                <a:solidFill>
                  <a:srgbClr val="404040"/>
                </a:solidFill>
              </a:rPr>
              <a:t>Spouse</a:t>
            </a:r>
          </a:p>
          <a:p>
            <a:r>
              <a:rPr lang="en-US" sz="5400" dirty="0">
                <a:solidFill>
                  <a:srgbClr val="404040"/>
                </a:solidFill>
              </a:rPr>
              <a:t>Children under 26</a:t>
            </a:r>
          </a:p>
          <a:p>
            <a:pPr marL="0" indent="0">
              <a:buNone/>
            </a:pPr>
            <a:endParaRPr lang="en-US" sz="1800" dirty="0">
              <a:solidFill>
                <a:srgbClr val="404040"/>
              </a:solidFill>
            </a:endParaRPr>
          </a:p>
          <a:p>
            <a:pPr marL="0" indent="0">
              <a:buNone/>
            </a:pPr>
            <a:r>
              <a:rPr lang="en-US" sz="7200" dirty="0">
                <a:solidFill>
                  <a:srgbClr val="404040"/>
                </a:solidFill>
              </a:rPr>
              <a:t>Ineligible Dependents</a:t>
            </a:r>
          </a:p>
          <a:p>
            <a:r>
              <a:rPr lang="en-US" sz="5600" dirty="0">
                <a:solidFill>
                  <a:srgbClr val="404040"/>
                </a:solidFill>
              </a:rPr>
              <a:t>Domestic partners</a:t>
            </a:r>
          </a:p>
          <a:p>
            <a:r>
              <a:rPr lang="en-US" sz="5600" dirty="0">
                <a:solidFill>
                  <a:srgbClr val="404040"/>
                </a:solidFill>
              </a:rPr>
              <a:t>Domestic Partners children</a:t>
            </a:r>
          </a:p>
          <a:p>
            <a:pPr marL="0" indent="0">
              <a:buNone/>
            </a:pPr>
            <a:br>
              <a:rPr lang="en-US" dirty="0">
                <a:solidFill>
                  <a:srgbClr val="404040"/>
                </a:solidFill>
              </a:rPr>
            </a:br>
            <a:endParaRPr lang="en-US" dirty="0">
              <a:solidFill>
                <a:srgbClr val="404040"/>
              </a:solidFill>
            </a:endParaRPr>
          </a:p>
          <a:p>
            <a:endParaRPr lang="en-US" dirty="0">
              <a:solidFill>
                <a:srgbClr val="404040"/>
              </a:solidFill>
            </a:endParaRPr>
          </a:p>
        </p:txBody>
      </p:sp>
      <p:sp>
        <p:nvSpPr>
          <p:cNvPr id="9" name="TextBox 8">
            <a:extLst>
              <a:ext uri="{FF2B5EF4-FFF2-40B4-BE49-F238E27FC236}">
                <a16:creationId xmlns:a16="http://schemas.microsoft.com/office/drawing/2014/main" id="{49220E0E-DF75-4E7D-A71E-ABEBCEF6B113}"/>
              </a:ext>
            </a:extLst>
          </p:cNvPr>
          <p:cNvSpPr txBox="1"/>
          <p:nvPr/>
        </p:nvSpPr>
        <p:spPr>
          <a:xfrm>
            <a:off x="625002" y="5610990"/>
            <a:ext cx="7893996" cy="715581"/>
          </a:xfrm>
          <a:prstGeom prst="rect">
            <a:avLst/>
          </a:prstGeom>
          <a:noFill/>
        </p:spPr>
        <p:txBody>
          <a:bodyPr wrap="square" rtlCol="0">
            <a:spAutoFit/>
          </a:bodyPr>
          <a:lstStyle/>
          <a:p>
            <a:pPr defTabSz="342900"/>
            <a:r>
              <a:rPr lang="en-US" sz="1350" b="1" dirty="0">
                <a:solidFill>
                  <a:prstClr val="black"/>
                </a:solidFill>
                <a:latin typeface="Georgia"/>
              </a:rPr>
              <a:t>*Expenses will be reviewed for eligibility. Claims may require a receipt or Explanation of Benefits (EOB) that shows your name, medical provider, the date, the amount, and what service was received.</a:t>
            </a:r>
          </a:p>
        </p:txBody>
      </p:sp>
      <p:pic>
        <p:nvPicPr>
          <p:cNvPr id="3" name="Recorded Sound">
            <a:hlinkClick r:id="" action="ppaction://media"/>
            <a:extLst>
              <a:ext uri="{FF2B5EF4-FFF2-40B4-BE49-F238E27FC236}">
                <a16:creationId xmlns:a16="http://schemas.microsoft.com/office/drawing/2014/main" id="{CACFDF59-449B-A6E0-D3CA-E51976EF9960}"/>
              </a:ext>
            </a:extLst>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79171404"/>
      </p:ext>
    </p:extLst>
  </p:cSld>
  <p:clrMapOvr>
    <a:masterClrMapping/>
  </p:clrMapOvr>
  <mc:AlternateContent xmlns:mc="http://schemas.openxmlformats.org/markup-compatibility/2006" xmlns:p14="http://schemas.microsoft.com/office/powerpoint/2010/main">
    <mc:Choice Requires="p14">
      <p:transition spd="slow" p14:dur="2000" advTm="28737"/>
    </mc:Choice>
    <mc:Fallback xmlns="">
      <p:transition spd="slow" advTm="28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2409-1A37-4EBB-9100-3531C4B20531}"/>
              </a:ext>
            </a:extLst>
          </p:cNvPr>
          <p:cNvSpPr>
            <a:spLocks noGrp="1"/>
          </p:cNvSpPr>
          <p:nvPr>
            <p:ph type="title"/>
          </p:nvPr>
        </p:nvSpPr>
        <p:spPr/>
        <p:txBody>
          <a:bodyPr/>
          <a:lstStyle/>
          <a:p>
            <a:r>
              <a:rPr lang="en-US" dirty="0"/>
              <a:t>Child Care  FSA Expenses</a:t>
            </a:r>
          </a:p>
        </p:txBody>
      </p:sp>
      <p:sp>
        <p:nvSpPr>
          <p:cNvPr id="5" name="Text Placeholder 4">
            <a:extLst>
              <a:ext uri="{FF2B5EF4-FFF2-40B4-BE49-F238E27FC236}">
                <a16:creationId xmlns:a16="http://schemas.microsoft.com/office/drawing/2014/main" id="{187D62B9-EE5C-4EBD-A1A5-856825F9AB91}"/>
              </a:ext>
            </a:extLst>
          </p:cNvPr>
          <p:cNvSpPr>
            <a:spLocks noGrp="1"/>
          </p:cNvSpPr>
          <p:nvPr>
            <p:ph type="body" idx="1"/>
          </p:nvPr>
        </p:nvSpPr>
        <p:spPr>
          <a:xfrm>
            <a:off x="840455" y="2650555"/>
            <a:ext cx="3618868" cy="432197"/>
          </a:xfrm>
        </p:spPr>
        <p:txBody>
          <a:bodyPr/>
          <a:lstStyle/>
          <a:p>
            <a:r>
              <a:rPr lang="en-US" dirty="0"/>
              <a:t>Eligible Expenses</a:t>
            </a:r>
          </a:p>
        </p:txBody>
      </p:sp>
      <p:sp>
        <p:nvSpPr>
          <p:cNvPr id="6" name="Content Placeholder 5">
            <a:extLst>
              <a:ext uri="{FF2B5EF4-FFF2-40B4-BE49-F238E27FC236}">
                <a16:creationId xmlns:a16="http://schemas.microsoft.com/office/drawing/2014/main" id="{13A24E2E-5796-4D5C-A2EC-E93CA5CCC407}"/>
              </a:ext>
            </a:extLst>
          </p:cNvPr>
          <p:cNvSpPr>
            <a:spLocks noGrp="1"/>
          </p:cNvSpPr>
          <p:nvPr>
            <p:ph sz="half" idx="2"/>
          </p:nvPr>
        </p:nvSpPr>
        <p:spPr>
          <a:xfrm>
            <a:off x="828767" y="3082752"/>
            <a:ext cx="3618869" cy="2130029"/>
          </a:xfrm>
        </p:spPr>
        <p:txBody>
          <a:bodyPr>
            <a:normAutofit lnSpcReduction="10000"/>
          </a:bodyPr>
          <a:lstStyle/>
          <a:p>
            <a:r>
              <a:rPr lang="en-US" dirty="0"/>
              <a:t>Before/After School Care</a:t>
            </a:r>
          </a:p>
          <a:p>
            <a:r>
              <a:rPr lang="en-US" dirty="0"/>
              <a:t>Daycare</a:t>
            </a:r>
          </a:p>
          <a:p>
            <a:r>
              <a:rPr lang="en-US" dirty="0"/>
              <a:t>Senior Daycare</a:t>
            </a:r>
          </a:p>
          <a:p>
            <a:r>
              <a:rPr lang="en-US" dirty="0"/>
              <a:t>Summer Camp</a:t>
            </a:r>
          </a:p>
          <a:p>
            <a:r>
              <a:rPr lang="en-US" dirty="0"/>
              <a:t>Late pick-up fees</a:t>
            </a:r>
          </a:p>
          <a:p>
            <a:r>
              <a:rPr lang="en-US" dirty="0"/>
              <a:t>Registration fees*</a:t>
            </a:r>
          </a:p>
          <a:p>
            <a:r>
              <a:rPr lang="en-US" dirty="0"/>
              <a:t>Application fees*</a:t>
            </a:r>
          </a:p>
        </p:txBody>
      </p:sp>
      <p:sp>
        <p:nvSpPr>
          <p:cNvPr id="7" name="Text Placeholder 6">
            <a:extLst>
              <a:ext uri="{FF2B5EF4-FFF2-40B4-BE49-F238E27FC236}">
                <a16:creationId xmlns:a16="http://schemas.microsoft.com/office/drawing/2014/main" id="{324BBC23-E5ED-4B84-8E21-02AE83A5DD52}"/>
              </a:ext>
            </a:extLst>
          </p:cNvPr>
          <p:cNvSpPr>
            <a:spLocks noGrp="1"/>
          </p:cNvSpPr>
          <p:nvPr>
            <p:ph type="body" sz="quarter" idx="3"/>
          </p:nvPr>
        </p:nvSpPr>
        <p:spPr>
          <a:xfrm>
            <a:off x="4670605" y="2650555"/>
            <a:ext cx="3618869" cy="432197"/>
          </a:xfrm>
        </p:spPr>
        <p:txBody>
          <a:bodyPr/>
          <a:lstStyle/>
          <a:p>
            <a:r>
              <a:rPr lang="en-US" dirty="0"/>
              <a:t>Ineligible Expenses</a:t>
            </a:r>
          </a:p>
        </p:txBody>
      </p:sp>
      <p:sp>
        <p:nvSpPr>
          <p:cNvPr id="8" name="Content Placeholder 7">
            <a:extLst>
              <a:ext uri="{FF2B5EF4-FFF2-40B4-BE49-F238E27FC236}">
                <a16:creationId xmlns:a16="http://schemas.microsoft.com/office/drawing/2014/main" id="{5B287EC6-6378-488B-81A9-9FF9521EF950}"/>
              </a:ext>
            </a:extLst>
          </p:cNvPr>
          <p:cNvSpPr>
            <a:spLocks noGrp="1"/>
          </p:cNvSpPr>
          <p:nvPr>
            <p:ph sz="quarter" idx="4"/>
          </p:nvPr>
        </p:nvSpPr>
        <p:spPr>
          <a:xfrm>
            <a:off x="4670605" y="3082752"/>
            <a:ext cx="3618869" cy="2130029"/>
          </a:xfrm>
        </p:spPr>
        <p:txBody>
          <a:bodyPr>
            <a:normAutofit lnSpcReduction="10000"/>
          </a:bodyPr>
          <a:lstStyle/>
          <a:p>
            <a:r>
              <a:rPr lang="en-US" dirty="0"/>
              <a:t>Expenses paid to child’s parent or a child under the age of 19</a:t>
            </a:r>
          </a:p>
          <a:p>
            <a:r>
              <a:rPr lang="en-US" dirty="0"/>
              <a:t>Overnight Camps</a:t>
            </a:r>
          </a:p>
          <a:p>
            <a:r>
              <a:rPr lang="en-US" dirty="0"/>
              <a:t>Instructional or sport camps</a:t>
            </a:r>
          </a:p>
          <a:p>
            <a:r>
              <a:rPr lang="en-US" dirty="0"/>
              <a:t>Late payment fees</a:t>
            </a:r>
          </a:p>
          <a:p>
            <a:r>
              <a:rPr lang="en-US" dirty="0"/>
              <a:t>Educational Expenses</a:t>
            </a:r>
            <a:br>
              <a:rPr lang="en-US" dirty="0"/>
            </a:br>
            <a:endParaRPr lang="en-US" dirty="0"/>
          </a:p>
          <a:p>
            <a:endParaRPr lang="en-US" dirty="0"/>
          </a:p>
          <a:p>
            <a:endParaRPr lang="en-US" dirty="0"/>
          </a:p>
          <a:p>
            <a:pPr marL="0" indent="0">
              <a:buNone/>
            </a:pPr>
            <a:endParaRPr lang="en-US" dirty="0"/>
          </a:p>
        </p:txBody>
      </p:sp>
      <p:sp>
        <p:nvSpPr>
          <p:cNvPr id="3" name="TextBox 2"/>
          <p:cNvSpPr txBox="1"/>
          <p:nvPr/>
        </p:nvSpPr>
        <p:spPr>
          <a:xfrm>
            <a:off x="309128" y="5212781"/>
            <a:ext cx="3079532" cy="369332"/>
          </a:xfrm>
          <a:prstGeom prst="rect">
            <a:avLst/>
          </a:prstGeom>
          <a:noFill/>
        </p:spPr>
        <p:txBody>
          <a:bodyPr wrap="square" rtlCol="0">
            <a:spAutoFit/>
          </a:bodyPr>
          <a:lstStyle/>
          <a:p>
            <a:pPr marL="685800" lvl="2" defTabSz="342900"/>
            <a:r>
              <a:rPr lang="en-US" sz="900" b="1" dirty="0">
                <a:solidFill>
                  <a:prstClr val="black"/>
                </a:solidFill>
                <a:latin typeface="Georgia"/>
              </a:rPr>
              <a:t>*Not reimbursable until care has been provided</a:t>
            </a:r>
          </a:p>
        </p:txBody>
      </p:sp>
      <p:sp>
        <p:nvSpPr>
          <p:cNvPr id="4" name="TextBox 3">
            <a:extLst>
              <a:ext uri="{FF2B5EF4-FFF2-40B4-BE49-F238E27FC236}">
                <a16:creationId xmlns:a16="http://schemas.microsoft.com/office/drawing/2014/main" id="{78C67237-9374-0B0A-F89F-9EBDD6325250}"/>
              </a:ext>
            </a:extLst>
          </p:cNvPr>
          <p:cNvSpPr txBox="1"/>
          <p:nvPr/>
        </p:nvSpPr>
        <p:spPr>
          <a:xfrm>
            <a:off x="4658918" y="4717774"/>
            <a:ext cx="3311091" cy="887422"/>
          </a:xfrm>
          <a:prstGeom prst="rect">
            <a:avLst/>
          </a:prstGeom>
          <a:noFill/>
        </p:spPr>
        <p:txBody>
          <a:bodyPr wrap="square" rtlCol="0">
            <a:spAutoFit/>
          </a:bodyPr>
          <a:lstStyle/>
          <a:p>
            <a:pPr marR="0" lvl="0" algn="l" defTabSz="342900" rtl="0" eaLnBrk="1" fontAlgn="auto" latinLnBrk="0" hangingPunct="1">
              <a:lnSpc>
                <a:spcPct val="100000"/>
              </a:lnSpc>
              <a:spcBef>
                <a:spcPts val="750"/>
              </a:spcBef>
              <a:spcAft>
                <a:spcPts val="0"/>
              </a:spcAft>
              <a:buClr>
                <a:srgbClr val="B31166"/>
              </a:buClr>
              <a:buSzPct val="80000"/>
              <a:tabLst/>
              <a:defRPr/>
            </a:pPr>
            <a:r>
              <a:rPr kumimoji="0" lang="en-US" b="0" i="0" u="none" strike="noStrike" kern="1200" cap="none" spc="0" normalizeH="0" baseline="0" noProof="0" dirty="0">
                <a:ln>
                  <a:noFill/>
                </a:ln>
                <a:solidFill>
                  <a:prstClr val="black">
                    <a:lumMod val="75000"/>
                    <a:lumOff val="25000"/>
                  </a:prstClr>
                </a:solidFill>
                <a:effectLst/>
                <a:uLnTx/>
                <a:uFillTx/>
                <a:latin typeface="Georgia"/>
                <a:ea typeface="+mn-ea"/>
                <a:cs typeface="+mn-cs"/>
              </a:rPr>
              <a:t>Eligible Dependents</a:t>
            </a:r>
          </a:p>
          <a:p>
            <a:pPr marL="257175" marR="0" lvl="0" indent="-257175" algn="l" defTabSz="342900" rtl="0" eaLnBrk="1" fontAlgn="auto" latinLnBrk="0" hangingPunct="1">
              <a:lnSpc>
                <a:spcPct val="100000"/>
              </a:lnSpc>
              <a:spcBef>
                <a:spcPts val="750"/>
              </a:spcBef>
              <a:spcAft>
                <a:spcPts val="0"/>
              </a:spcAft>
              <a:buClr>
                <a:srgbClr val="B31166"/>
              </a:buClr>
              <a:buSzPct val="80000"/>
              <a:buFont typeface="Wingdings 3" charset="2"/>
              <a:buChar char=""/>
              <a:tabLst/>
              <a:defRPr/>
            </a:pPr>
            <a:r>
              <a:rPr lang="en-US" sz="1350" dirty="0">
                <a:solidFill>
                  <a:prstClr val="black">
                    <a:lumMod val="75000"/>
                    <a:lumOff val="25000"/>
                  </a:prstClr>
                </a:solidFill>
                <a:latin typeface="Georgia"/>
              </a:rPr>
              <a:t>Dependent Children under the age of 13</a:t>
            </a:r>
            <a:endParaRPr lang="en-US" dirty="0"/>
          </a:p>
        </p:txBody>
      </p:sp>
      <p:sp>
        <p:nvSpPr>
          <p:cNvPr id="9" name="TextBox 8">
            <a:extLst>
              <a:ext uri="{FF2B5EF4-FFF2-40B4-BE49-F238E27FC236}">
                <a16:creationId xmlns:a16="http://schemas.microsoft.com/office/drawing/2014/main" id="{0680BEDD-BDA9-4D31-55D5-D6A30A39A6B2}"/>
              </a:ext>
            </a:extLst>
          </p:cNvPr>
          <p:cNvSpPr txBox="1"/>
          <p:nvPr/>
        </p:nvSpPr>
        <p:spPr>
          <a:xfrm>
            <a:off x="4670605" y="5485802"/>
            <a:ext cx="3079532" cy="679673"/>
          </a:xfrm>
          <a:prstGeom prst="rect">
            <a:avLst/>
          </a:prstGeom>
          <a:noFill/>
        </p:spPr>
        <p:txBody>
          <a:bodyPr wrap="square" rtlCol="0">
            <a:spAutoFit/>
          </a:bodyPr>
          <a:lstStyle/>
          <a:p>
            <a:pPr marR="0" lvl="0" algn="l" defTabSz="342900" rtl="0" eaLnBrk="1" fontAlgn="auto" latinLnBrk="0" hangingPunct="1">
              <a:lnSpc>
                <a:spcPct val="100000"/>
              </a:lnSpc>
              <a:spcBef>
                <a:spcPts val="750"/>
              </a:spcBef>
              <a:spcAft>
                <a:spcPts val="0"/>
              </a:spcAft>
              <a:buClr>
                <a:srgbClr val="B31166"/>
              </a:buClr>
              <a:buSzPct val="80000"/>
              <a:tabLst/>
              <a:defRPr/>
            </a:pPr>
            <a:r>
              <a:rPr kumimoji="0" lang="en-US" b="0" i="0" u="none" strike="noStrike" kern="1200" cap="none" spc="0" normalizeH="0" baseline="0" noProof="0" dirty="0">
                <a:ln>
                  <a:noFill/>
                </a:ln>
                <a:solidFill>
                  <a:prstClr val="black">
                    <a:lumMod val="75000"/>
                    <a:lumOff val="25000"/>
                  </a:prstClr>
                </a:solidFill>
                <a:effectLst/>
                <a:uLnTx/>
                <a:uFillTx/>
                <a:latin typeface="Georgia"/>
                <a:ea typeface="+mn-ea"/>
                <a:cs typeface="+mn-cs"/>
              </a:rPr>
              <a:t>Ineligible Dependents</a:t>
            </a:r>
          </a:p>
          <a:p>
            <a:pPr marL="257175" marR="0" lvl="0" indent="-257175" algn="l" defTabSz="342900" rtl="0" eaLnBrk="1" fontAlgn="auto" latinLnBrk="0" hangingPunct="1">
              <a:lnSpc>
                <a:spcPct val="100000"/>
              </a:lnSpc>
              <a:spcBef>
                <a:spcPts val="750"/>
              </a:spcBef>
              <a:spcAft>
                <a:spcPts val="0"/>
              </a:spcAft>
              <a:buClr>
                <a:srgbClr val="B31166"/>
              </a:buClr>
              <a:buSzPct val="80000"/>
              <a:buFont typeface="Wingdings 3" charset="2"/>
              <a:buChar char=""/>
              <a:tabLst/>
              <a:defRPr/>
            </a:pPr>
            <a:r>
              <a:rPr lang="en-US" sz="1350" dirty="0">
                <a:solidFill>
                  <a:prstClr val="black">
                    <a:lumMod val="75000"/>
                    <a:lumOff val="25000"/>
                  </a:prstClr>
                </a:solidFill>
                <a:latin typeface="Georgia"/>
              </a:rPr>
              <a:t>Domestic Partner Children</a:t>
            </a:r>
            <a:endParaRPr lang="en-US" sz="1350" dirty="0"/>
          </a:p>
        </p:txBody>
      </p:sp>
      <p:pic>
        <p:nvPicPr>
          <p:cNvPr id="10" name="Recorded Sound">
            <a:hlinkClick r:id="" action="ppaction://media"/>
            <a:extLst>
              <a:ext uri="{FF2B5EF4-FFF2-40B4-BE49-F238E27FC236}">
                <a16:creationId xmlns:a16="http://schemas.microsoft.com/office/drawing/2014/main" id="{FC142ED9-9128-AADF-E478-C820CD262C30}"/>
              </a:ext>
            </a:extLst>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12810376"/>
      </p:ext>
    </p:extLst>
  </p:cSld>
  <p:clrMapOvr>
    <a:masterClrMapping/>
  </p:clrMapOvr>
  <mc:AlternateContent xmlns:mc="http://schemas.openxmlformats.org/markup-compatibility/2006" xmlns:p14="http://schemas.microsoft.com/office/powerpoint/2010/main">
    <mc:Choice Requires="p14">
      <p:transition spd="slow" p14:dur="2000" advTm="29941"/>
    </mc:Choice>
    <mc:Fallback xmlns="">
      <p:transition spd="slow" advTm="29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2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0425D-0F61-4101-96A1-A1F8D42A67E7}"/>
              </a:ext>
            </a:extLst>
          </p:cNvPr>
          <p:cNvSpPr>
            <a:spLocks noGrp="1"/>
          </p:cNvSpPr>
          <p:nvPr>
            <p:ph type="title"/>
          </p:nvPr>
        </p:nvSpPr>
        <p:spPr>
          <a:xfrm>
            <a:off x="866216" y="1587501"/>
            <a:ext cx="6975366" cy="530223"/>
          </a:xfrm>
        </p:spPr>
        <p:txBody>
          <a:bodyPr/>
          <a:lstStyle/>
          <a:p>
            <a:r>
              <a:rPr lang="en-US" dirty="0"/>
              <a:t>Transit and Parking Benefit</a:t>
            </a:r>
          </a:p>
        </p:txBody>
      </p:sp>
      <p:sp>
        <p:nvSpPr>
          <p:cNvPr id="4" name="Content Placeholder 3">
            <a:extLst>
              <a:ext uri="{FF2B5EF4-FFF2-40B4-BE49-F238E27FC236}">
                <a16:creationId xmlns:a16="http://schemas.microsoft.com/office/drawing/2014/main" id="{EFB67670-C43E-4BAF-9B64-F11E3BD2F589}"/>
              </a:ext>
            </a:extLst>
          </p:cNvPr>
          <p:cNvSpPr>
            <a:spLocks noGrp="1"/>
          </p:cNvSpPr>
          <p:nvPr>
            <p:ph sz="half" idx="1"/>
          </p:nvPr>
        </p:nvSpPr>
        <p:spPr>
          <a:xfrm>
            <a:off x="866215" y="2809875"/>
            <a:ext cx="3705785" cy="2562226"/>
          </a:xfrm>
        </p:spPr>
        <p:txBody>
          <a:bodyPr>
            <a:normAutofit/>
          </a:bodyPr>
          <a:lstStyle/>
          <a:p>
            <a:r>
              <a:rPr lang="en-US" dirty="0">
                <a:solidFill>
                  <a:srgbClr val="404040"/>
                </a:solidFill>
              </a:rPr>
              <a:t>Enrollment and changes to elections can occur at any time during the year</a:t>
            </a:r>
          </a:p>
          <a:p>
            <a:r>
              <a:rPr lang="en-US" dirty="0">
                <a:solidFill>
                  <a:srgbClr val="404040"/>
                </a:solidFill>
              </a:rPr>
              <a:t>Include costs of public or certain privately operated transit service</a:t>
            </a:r>
          </a:p>
          <a:p>
            <a:r>
              <a:rPr lang="en-US" dirty="0">
                <a:solidFill>
                  <a:srgbClr val="404040"/>
                </a:solidFill>
              </a:rPr>
              <a:t>File and submit your claims through the mobile app or website</a:t>
            </a:r>
          </a:p>
          <a:p>
            <a:r>
              <a:rPr lang="en-US" dirty="0">
                <a:solidFill>
                  <a:srgbClr val="404040"/>
                </a:solidFill>
              </a:rPr>
              <a:t>Only the employee is eligible for reimbursement </a:t>
            </a:r>
            <a:br>
              <a:rPr lang="en-US" dirty="0">
                <a:solidFill>
                  <a:schemeClr val="accent1"/>
                </a:solidFill>
              </a:rPr>
            </a:br>
            <a:endParaRPr lang="en-US" dirty="0">
              <a:solidFill>
                <a:schemeClr val="accent1"/>
              </a:solidFill>
            </a:endParaRPr>
          </a:p>
        </p:txBody>
      </p:sp>
      <p:sp>
        <p:nvSpPr>
          <p:cNvPr id="5" name="Content Placeholder 4">
            <a:extLst>
              <a:ext uri="{FF2B5EF4-FFF2-40B4-BE49-F238E27FC236}">
                <a16:creationId xmlns:a16="http://schemas.microsoft.com/office/drawing/2014/main" id="{D8113625-F136-445A-9746-C81B6027C2A7}"/>
              </a:ext>
            </a:extLst>
          </p:cNvPr>
          <p:cNvSpPr>
            <a:spLocks noGrp="1"/>
          </p:cNvSpPr>
          <p:nvPr>
            <p:ph sz="half" idx="2"/>
          </p:nvPr>
        </p:nvSpPr>
        <p:spPr>
          <a:xfrm>
            <a:off x="4476646" y="2809876"/>
            <a:ext cx="3618869" cy="2562225"/>
          </a:xfrm>
        </p:spPr>
        <p:txBody>
          <a:bodyPr>
            <a:normAutofit/>
          </a:bodyPr>
          <a:lstStyle/>
          <a:p>
            <a:r>
              <a:rPr lang="en-US" dirty="0"/>
              <a:t>Mass Transit / Van-Pooling Reimbursement</a:t>
            </a:r>
          </a:p>
          <a:p>
            <a:pPr lvl="1"/>
            <a:r>
              <a:rPr lang="en-US" dirty="0"/>
              <a:t>Vanpooling</a:t>
            </a:r>
          </a:p>
          <a:p>
            <a:pPr lvl="1"/>
            <a:r>
              <a:rPr lang="en-US" dirty="0"/>
              <a:t>Vanpooling services, like Uber Pool</a:t>
            </a:r>
          </a:p>
          <a:p>
            <a:pPr lvl="1"/>
            <a:r>
              <a:rPr lang="en-US" dirty="0"/>
              <a:t>Bus or Train Passes</a:t>
            </a:r>
          </a:p>
          <a:p>
            <a:r>
              <a:rPr lang="en-US" dirty="0"/>
              <a:t>Parking Reimbursement</a:t>
            </a:r>
          </a:p>
          <a:p>
            <a:pPr lvl="1"/>
            <a:r>
              <a:rPr lang="en-US" dirty="0"/>
              <a:t>Parking by meter or lot at or near your workplace</a:t>
            </a:r>
          </a:p>
          <a:p>
            <a:pPr marL="342900" lvl="1" indent="0">
              <a:buNone/>
            </a:pPr>
            <a:endParaRPr lang="en-US" dirty="0"/>
          </a:p>
          <a:p>
            <a:endParaRPr lang="en-US" dirty="0"/>
          </a:p>
        </p:txBody>
      </p:sp>
      <p:pic>
        <p:nvPicPr>
          <p:cNvPr id="9" name="Graphic 8" descr="Train">
            <a:extLst>
              <a:ext uri="{FF2B5EF4-FFF2-40B4-BE49-F238E27FC236}">
                <a16:creationId xmlns:a16="http://schemas.microsoft.com/office/drawing/2014/main" id="{7245761B-7378-470A-BDFF-1A2F93EE9E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41581" y="2117724"/>
            <a:ext cx="940544" cy="940544"/>
          </a:xfrm>
          <a:prstGeom prst="rect">
            <a:avLst/>
          </a:prstGeom>
        </p:spPr>
      </p:pic>
      <p:pic>
        <p:nvPicPr>
          <p:cNvPr id="3" name="Recorded Sound">
            <a:hlinkClick r:id="" action="ppaction://media"/>
            <a:extLst>
              <a:ext uri="{FF2B5EF4-FFF2-40B4-BE49-F238E27FC236}">
                <a16:creationId xmlns:a16="http://schemas.microsoft.com/office/drawing/2014/main" id="{B90BD999-DA1D-45A5-7603-1ECA7D29676F}"/>
              </a:ext>
            </a:extLst>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6"/>
          <a:stretch>
            <a:fillRect/>
          </a:stretch>
        </p:blipFill>
        <p:spPr>
          <a:xfrm>
            <a:off x="5549514" y="1710179"/>
            <a:ext cx="609600" cy="609600"/>
          </a:xfrm>
          <a:prstGeom prst="rect">
            <a:avLst/>
          </a:prstGeom>
        </p:spPr>
      </p:pic>
    </p:spTree>
    <p:extLst>
      <p:ext uri="{BB962C8B-B14F-4D97-AF65-F5344CB8AC3E}">
        <p14:creationId xmlns:p14="http://schemas.microsoft.com/office/powerpoint/2010/main" val="245290046"/>
      </p:ext>
    </p:extLst>
  </p:cSld>
  <p:clrMapOvr>
    <a:masterClrMapping/>
  </p:clrMapOvr>
  <mc:AlternateContent xmlns:mc="http://schemas.openxmlformats.org/markup-compatibility/2006" xmlns:p14="http://schemas.microsoft.com/office/powerpoint/2010/main">
    <mc:Choice Requires="p14">
      <p:transition spd="slow" p14:dur="2000" advTm="20865"/>
    </mc:Choice>
    <mc:Fallback xmlns="">
      <p:transition spd="slow" advTm="20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D5CC6-2DCD-43B8-A923-532692968BF8}"/>
              </a:ext>
            </a:extLst>
          </p:cNvPr>
          <p:cNvSpPr>
            <a:spLocks noGrp="1"/>
          </p:cNvSpPr>
          <p:nvPr>
            <p:ph type="title"/>
          </p:nvPr>
        </p:nvSpPr>
        <p:spPr/>
        <p:txBody>
          <a:bodyPr/>
          <a:lstStyle/>
          <a:p>
            <a:r>
              <a:rPr lang="en-US" dirty="0"/>
              <a:t>Enrollment Rules </a:t>
            </a:r>
          </a:p>
        </p:txBody>
      </p:sp>
      <p:sp>
        <p:nvSpPr>
          <p:cNvPr id="3" name="Content Placeholder 2">
            <a:extLst>
              <a:ext uri="{FF2B5EF4-FFF2-40B4-BE49-F238E27FC236}">
                <a16:creationId xmlns:a16="http://schemas.microsoft.com/office/drawing/2014/main" id="{7B10320D-2EB1-4B0B-BAD7-00FD8549F5D3}"/>
              </a:ext>
            </a:extLst>
          </p:cNvPr>
          <p:cNvSpPr>
            <a:spLocks noGrp="1"/>
          </p:cNvSpPr>
          <p:nvPr>
            <p:ph idx="1"/>
          </p:nvPr>
        </p:nvSpPr>
        <p:spPr>
          <a:xfrm>
            <a:off x="645460" y="2679327"/>
            <a:ext cx="7879976" cy="2770094"/>
          </a:xfrm>
        </p:spPr>
        <p:txBody>
          <a:bodyPr>
            <a:normAutofit fontScale="92500"/>
          </a:bodyPr>
          <a:lstStyle/>
          <a:p>
            <a:r>
              <a:rPr lang="en-US" b="1" dirty="0"/>
              <a:t>Health Care FSA</a:t>
            </a:r>
          </a:p>
          <a:p>
            <a:pPr lvl="1"/>
            <a:r>
              <a:rPr lang="en-US" dirty="0"/>
              <a:t>Enroll during open enrollment, within 31 days of hire date, or Qualifying Event. </a:t>
            </a:r>
            <a:r>
              <a:rPr lang="en-US" b="1" u="sng" dirty="0"/>
              <a:t>Must re-enroll annually.</a:t>
            </a:r>
          </a:p>
          <a:p>
            <a:r>
              <a:rPr lang="en-US" b="1" dirty="0"/>
              <a:t>Child Care  FSA</a:t>
            </a:r>
          </a:p>
          <a:p>
            <a:pPr lvl="1"/>
            <a:r>
              <a:rPr lang="en-US" dirty="0"/>
              <a:t>Enroll during open enrollment, within 31 days of hire, or Qualifying Event. </a:t>
            </a:r>
            <a:r>
              <a:rPr lang="en-US" b="1" u="sng" dirty="0"/>
              <a:t>Must re-enroll annually</a:t>
            </a:r>
            <a:r>
              <a:rPr lang="en-US" dirty="0"/>
              <a:t>.</a:t>
            </a:r>
          </a:p>
          <a:p>
            <a:r>
              <a:rPr lang="en-US" b="1" dirty="0"/>
              <a:t>Transportation and Parking Benefits</a:t>
            </a:r>
          </a:p>
          <a:p>
            <a:pPr lvl="1"/>
            <a:r>
              <a:rPr lang="en-US" dirty="0"/>
              <a:t>Enroll or change election at any time</a:t>
            </a:r>
            <a:br>
              <a:rPr lang="en-US" dirty="0"/>
            </a:br>
            <a:endParaRPr lang="en-US" dirty="0"/>
          </a:p>
          <a:p>
            <a:r>
              <a:rPr lang="en-US" dirty="0"/>
              <a:t>Open Enrollment for State of New Mexico employees is April 15 to May 15 2026.</a:t>
            </a:r>
          </a:p>
          <a:p>
            <a:r>
              <a:rPr lang="en-US" dirty="0"/>
              <a:t>The enrollment form for open enrollment will be available on Mybenefitsnm.com April 15 2026.</a:t>
            </a:r>
          </a:p>
          <a:p>
            <a:r>
              <a:rPr lang="en-US" dirty="0"/>
              <a:t>To enroll, go to </a:t>
            </a:r>
            <a:r>
              <a:rPr lang="en-US" dirty="0">
                <a:solidFill>
                  <a:schemeClr val="accent1"/>
                </a:solidFill>
                <a:hlinkClick r:id="rId4"/>
              </a:rPr>
              <a:t>https://www.mybenefitsnm.com/employeePortal.html</a:t>
            </a:r>
            <a:r>
              <a:rPr lang="en-US" dirty="0">
                <a:solidFill>
                  <a:schemeClr val="accent1"/>
                </a:solidFill>
              </a:rPr>
              <a:t> </a:t>
            </a:r>
            <a:r>
              <a:rPr lang="en-US" dirty="0"/>
              <a:t>and follow the enrollment instructions. </a:t>
            </a:r>
          </a:p>
          <a:p>
            <a:pPr lvl="1"/>
            <a:endParaRPr lang="en-US" dirty="0"/>
          </a:p>
        </p:txBody>
      </p:sp>
      <p:pic>
        <p:nvPicPr>
          <p:cNvPr id="4" name="Recorded Sound">
            <a:hlinkClick r:id="" action="ppaction://media"/>
            <a:extLst>
              <a:ext uri="{FF2B5EF4-FFF2-40B4-BE49-F238E27FC236}">
                <a16:creationId xmlns:a16="http://schemas.microsoft.com/office/drawing/2014/main" id="{9F18A806-02CB-C33B-152D-CE9BC2DA1650}"/>
              </a:ext>
            </a:extLst>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26416931"/>
      </p:ext>
    </p:extLst>
  </p:cSld>
  <p:clrMapOvr>
    <a:masterClrMapping/>
  </p:clrMapOvr>
  <mc:AlternateContent xmlns:mc="http://schemas.openxmlformats.org/markup-compatibility/2006" xmlns:p14="http://schemas.microsoft.com/office/powerpoint/2010/main">
    <mc:Choice Requires="p14">
      <p:transition spd="slow" p14:dur="2000" advTm="40528"/>
    </mc:Choice>
    <mc:Fallback xmlns="">
      <p:transition spd="slow" advTm="40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72BD6-57B0-4A4A-AD6D-E33BE62C86A8}"/>
              </a:ext>
            </a:extLst>
          </p:cNvPr>
          <p:cNvSpPr>
            <a:spLocks noGrp="1"/>
          </p:cNvSpPr>
          <p:nvPr>
            <p:ph type="title"/>
          </p:nvPr>
        </p:nvSpPr>
        <p:spPr/>
        <p:txBody>
          <a:bodyPr/>
          <a:lstStyle/>
          <a:p>
            <a:r>
              <a:rPr lang="en-US" dirty="0"/>
              <a:t>The FSA Debit Card</a:t>
            </a:r>
          </a:p>
        </p:txBody>
      </p:sp>
      <p:sp>
        <p:nvSpPr>
          <p:cNvPr id="3" name="Content Placeholder 2">
            <a:extLst>
              <a:ext uri="{FF2B5EF4-FFF2-40B4-BE49-F238E27FC236}">
                <a16:creationId xmlns:a16="http://schemas.microsoft.com/office/drawing/2014/main" id="{C955DF8B-D99C-4BD5-907B-471CC3439774}"/>
              </a:ext>
            </a:extLst>
          </p:cNvPr>
          <p:cNvSpPr>
            <a:spLocks noGrp="1"/>
          </p:cNvSpPr>
          <p:nvPr>
            <p:ph sz="half" idx="1"/>
          </p:nvPr>
        </p:nvSpPr>
        <p:spPr/>
        <p:txBody>
          <a:bodyPr>
            <a:normAutofit/>
          </a:bodyPr>
          <a:lstStyle/>
          <a:p>
            <a:r>
              <a:rPr lang="en-US" dirty="0"/>
              <a:t>Provided for Health and Child Care </a:t>
            </a:r>
          </a:p>
          <a:p>
            <a:r>
              <a:rPr lang="en-US" dirty="0"/>
              <a:t>Two cards initially</a:t>
            </a:r>
          </a:p>
          <a:p>
            <a:r>
              <a:rPr lang="en-US" dirty="0"/>
              <a:t>Additional cards cost $10.00</a:t>
            </a:r>
          </a:p>
          <a:p>
            <a:r>
              <a:rPr lang="en-US" dirty="0"/>
              <a:t>Allows you to pay for qualified expenses directly from your FSA at time of service</a:t>
            </a:r>
          </a:p>
          <a:p>
            <a:pPr lvl="1"/>
            <a:r>
              <a:rPr lang="en-US" b="1" u="sng" dirty="0"/>
              <a:t>May still require additional documentation after purchase</a:t>
            </a:r>
          </a:p>
          <a:p>
            <a:pPr lvl="1"/>
            <a:r>
              <a:rPr lang="en-US" dirty="0"/>
              <a:t>Keep detailed receipts and EOBs for </a:t>
            </a:r>
            <a:r>
              <a:rPr lang="en-US" b="1" u="sng" dirty="0"/>
              <a:t>all</a:t>
            </a:r>
            <a:r>
              <a:rPr lang="en-US" dirty="0"/>
              <a:t> debit card purchase for claims submission</a:t>
            </a:r>
          </a:p>
        </p:txBody>
      </p:sp>
      <p:pic>
        <p:nvPicPr>
          <p:cNvPr id="4" name="Content Placeholder 5">
            <a:extLst>
              <a:ext uri="{FF2B5EF4-FFF2-40B4-BE49-F238E27FC236}">
                <a16:creationId xmlns:a16="http://schemas.microsoft.com/office/drawing/2014/main" id="{6598A0B4-AAD3-4AE5-A136-5318341CBBE3}"/>
              </a:ext>
            </a:extLst>
          </p:cNvPr>
          <p:cNvPicPr>
            <a:picLocks noChangeAspect="1"/>
          </p:cNvPicPr>
          <p:nvPr/>
        </p:nvPicPr>
        <p:blipFill rotWithShape="1">
          <a:blip r:embed="rId4"/>
          <a:srcRect l="6500" t="21580" r="6458" b="28080"/>
          <a:stretch/>
        </p:blipFill>
        <p:spPr>
          <a:xfrm rot="591145">
            <a:off x="5337529" y="3287039"/>
            <a:ext cx="2067740" cy="127865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a:extLst>
              <a:ext uri="{FF2B5EF4-FFF2-40B4-BE49-F238E27FC236}">
                <a16:creationId xmlns:a16="http://schemas.microsoft.com/office/drawing/2014/main" id="{BA426A11-87A4-4D2B-82C5-9EC6C8497A4A}"/>
              </a:ext>
            </a:extLst>
          </p:cNvPr>
          <p:cNvPicPr>
            <a:picLocks noChangeAspect="1"/>
          </p:cNvPicPr>
          <p:nvPr/>
        </p:nvPicPr>
        <p:blipFill>
          <a:blip r:embed="rId5">
            <a:alphaModFix amt="70000"/>
          </a:blip>
          <a:stretch>
            <a:fillRect/>
          </a:stretch>
        </p:blipFill>
        <p:spPr>
          <a:xfrm rot="817016">
            <a:off x="6878033" y="3721252"/>
            <a:ext cx="397055" cy="410232"/>
          </a:xfrm>
          <a:prstGeom prst="rect">
            <a:avLst/>
          </a:prstGeom>
        </p:spPr>
      </p:pic>
      <p:pic>
        <p:nvPicPr>
          <p:cNvPr id="6" name="Recorded Sound">
            <a:hlinkClick r:id="" action="ppaction://media"/>
            <a:extLst>
              <a:ext uri="{FF2B5EF4-FFF2-40B4-BE49-F238E27FC236}">
                <a16:creationId xmlns:a16="http://schemas.microsoft.com/office/drawing/2014/main" id="{A0FE9820-55D8-BA08-C895-F2146881B799}"/>
              </a:ext>
            </a:extLst>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27056404"/>
      </p:ext>
    </p:extLst>
  </p:cSld>
  <p:clrMapOvr>
    <a:masterClrMapping/>
  </p:clrMapOvr>
  <mc:AlternateContent xmlns:mc="http://schemas.openxmlformats.org/markup-compatibility/2006" xmlns:p14="http://schemas.microsoft.com/office/powerpoint/2010/main">
    <mc:Choice Requires="p14">
      <p:transition spd="slow" p14:dur="2000" advTm="23838"/>
    </mc:Choice>
    <mc:Fallback xmlns="">
      <p:transition spd="slow" advTm="23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FB2BB9-7F73-4E2E-BE16-94F96156AE95}"/>
              </a:ext>
            </a:extLst>
          </p:cNvPr>
          <p:cNvPicPr>
            <a:picLocks noChangeAspect="1"/>
          </p:cNvPicPr>
          <p:nvPr/>
        </p:nvPicPr>
        <p:blipFill rotWithShape="1">
          <a:blip r:embed="rId4"/>
          <a:srcRect b="18502"/>
          <a:stretch/>
        </p:blipFill>
        <p:spPr>
          <a:xfrm>
            <a:off x="307077" y="2602982"/>
            <a:ext cx="2597395" cy="3068058"/>
          </a:xfrm>
          <a:prstGeom prst="rect">
            <a:avLst/>
          </a:prstGeom>
        </p:spPr>
      </p:pic>
      <p:sp>
        <p:nvSpPr>
          <p:cNvPr id="2" name="Title 1">
            <a:extLst>
              <a:ext uri="{FF2B5EF4-FFF2-40B4-BE49-F238E27FC236}">
                <a16:creationId xmlns:a16="http://schemas.microsoft.com/office/drawing/2014/main" id="{B924B8A5-6D67-4BD2-A269-7ECB058511C9}"/>
              </a:ext>
            </a:extLst>
          </p:cNvPr>
          <p:cNvSpPr>
            <a:spLocks noGrp="1"/>
          </p:cNvSpPr>
          <p:nvPr>
            <p:ph type="title"/>
          </p:nvPr>
        </p:nvSpPr>
        <p:spPr/>
        <p:txBody>
          <a:bodyPr/>
          <a:lstStyle/>
          <a:p>
            <a:r>
              <a:rPr lang="en-US" dirty="0"/>
              <a:t>Where to Manage your FSA</a:t>
            </a:r>
          </a:p>
        </p:txBody>
      </p:sp>
      <p:sp>
        <p:nvSpPr>
          <p:cNvPr id="4" name="Content Placeholder 3">
            <a:extLst>
              <a:ext uri="{FF2B5EF4-FFF2-40B4-BE49-F238E27FC236}">
                <a16:creationId xmlns:a16="http://schemas.microsoft.com/office/drawing/2014/main" id="{9CEC5DC7-2DD5-407A-B813-FD27E8F27D94}"/>
              </a:ext>
            </a:extLst>
          </p:cNvPr>
          <p:cNvSpPr>
            <a:spLocks noGrp="1"/>
          </p:cNvSpPr>
          <p:nvPr>
            <p:ph sz="half" idx="2"/>
          </p:nvPr>
        </p:nvSpPr>
        <p:spPr>
          <a:xfrm>
            <a:off x="4276165" y="2809876"/>
            <a:ext cx="4469801" cy="2245583"/>
          </a:xfrm>
        </p:spPr>
        <p:txBody>
          <a:bodyPr>
            <a:noAutofit/>
          </a:bodyPr>
          <a:lstStyle/>
          <a:p>
            <a:r>
              <a:rPr lang="en-US" sz="1050" dirty="0"/>
              <a:t>Access your account online using your desktop or our mobile app</a:t>
            </a:r>
          </a:p>
          <a:p>
            <a:pPr lvl="1"/>
            <a:r>
              <a:rPr lang="en-US" sz="900" dirty="0"/>
              <a:t>You can visit Erisa Trust directly for the PC version of the app at </a:t>
            </a:r>
            <a:r>
              <a:rPr lang="en-US" sz="900" dirty="0">
                <a:solidFill>
                  <a:schemeClr val="accent1"/>
                </a:solidFill>
              </a:rPr>
              <a:t>https://www.erisa-trust.com/sonm </a:t>
            </a:r>
            <a:r>
              <a:rPr lang="en-US" sz="900" dirty="0">
                <a:solidFill>
                  <a:schemeClr val="tx1"/>
                </a:solidFill>
              </a:rPr>
              <a:t>and choose “Portal Login”</a:t>
            </a:r>
            <a:endParaRPr lang="en-US" sz="900" dirty="0"/>
          </a:p>
          <a:p>
            <a:pPr lvl="1"/>
            <a:r>
              <a:rPr lang="en-US" sz="900" dirty="0"/>
              <a:t>To find the  mobile app, search </a:t>
            </a:r>
            <a:r>
              <a:rPr lang="en-US" sz="900" dirty="0">
                <a:solidFill>
                  <a:schemeClr val="accent1"/>
                </a:solidFill>
              </a:rPr>
              <a:t>“</a:t>
            </a:r>
            <a:r>
              <a:rPr lang="en-US" sz="900" dirty="0" err="1">
                <a:solidFill>
                  <a:schemeClr val="accent1"/>
                </a:solidFill>
              </a:rPr>
              <a:t>BenefitsbyET</a:t>
            </a:r>
            <a:r>
              <a:rPr lang="en-US" sz="900" dirty="0">
                <a:solidFill>
                  <a:schemeClr val="accent1"/>
                </a:solidFill>
              </a:rPr>
              <a:t>” </a:t>
            </a:r>
            <a:r>
              <a:rPr lang="en-US" sz="900" dirty="0"/>
              <a:t>in the Google Play or Apple App store</a:t>
            </a:r>
          </a:p>
          <a:p>
            <a:r>
              <a:rPr lang="en-US" sz="1050" dirty="0"/>
              <a:t>Submit claims and upload receipts using the mobile app, or from your desktop </a:t>
            </a:r>
          </a:p>
          <a:p>
            <a:r>
              <a:rPr lang="en-US" sz="1050" dirty="0"/>
              <a:t>You can view your account and update your own contact information</a:t>
            </a:r>
          </a:p>
          <a:p>
            <a:r>
              <a:rPr lang="en-US" sz="1050" dirty="0"/>
              <a:t>Add your bank account to setup direct deposit of reimbursements and repayments</a:t>
            </a:r>
          </a:p>
        </p:txBody>
      </p:sp>
      <p:pic>
        <p:nvPicPr>
          <p:cNvPr id="6" name="Picture 5" descr="A screenshot of a cell phone&#10;&#10;Description automatically generated">
            <a:extLst>
              <a:ext uri="{FF2B5EF4-FFF2-40B4-BE49-F238E27FC236}">
                <a16:creationId xmlns:a16="http://schemas.microsoft.com/office/drawing/2014/main" id="{27CBDBA8-AE58-40FC-ACC5-229E69469568}"/>
              </a:ext>
            </a:extLst>
          </p:cNvPr>
          <p:cNvPicPr>
            <a:picLocks noChangeAspect="1"/>
          </p:cNvPicPr>
          <p:nvPr/>
        </p:nvPicPr>
        <p:blipFill>
          <a:blip r:embed="rId5"/>
          <a:stretch>
            <a:fillRect/>
          </a:stretch>
        </p:blipFill>
        <p:spPr>
          <a:xfrm>
            <a:off x="2106961" y="4439014"/>
            <a:ext cx="1821041" cy="1283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202FC77C-620D-41E9-8461-D385E6CA8CEA}"/>
              </a:ext>
            </a:extLst>
          </p:cNvPr>
          <p:cNvSpPr txBox="1"/>
          <p:nvPr/>
        </p:nvSpPr>
        <p:spPr>
          <a:xfrm>
            <a:off x="3994952" y="5055459"/>
            <a:ext cx="4846970" cy="784830"/>
          </a:xfrm>
          <a:prstGeom prst="rect">
            <a:avLst/>
          </a:prstGeom>
          <a:noFill/>
        </p:spPr>
        <p:txBody>
          <a:bodyPr wrap="square" rtlCol="0">
            <a:spAutoFit/>
          </a:bodyPr>
          <a:lstStyle/>
          <a:p>
            <a:pPr algn="ctr" defTabSz="342900"/>
            <a:r>
              <a:rPr lang="en-US" sz="1500" dirty="0">
                <a:solidFill>
                  <a:srgbClr val="B31166"/>
                </a:solidFill>
                <a:latin typeface="Georgia"/>
              </a:rPr>
              <a:t>Visit </a:t>
            </a:r>
            <a:r>
              <a:rPr lang="en-US" sz="1500" dirty="0">
                <a:solidFill>
                  <a:srgbClr val="B31166"/>
                </a:solidFill>
                <a:latin typeface="Georgia"/>
                <a:hlinkClick r:id="rId6"/>
              </a:rPr>
              <a:t>https://www.mybenefitsnm.com/benefitsInformation.html#</a:t>
            </a:r>
            <a:r>
              <a:rPr lang="en-US" sz="1500" dirty="0">
                <a:solidFill>
                  <a:srgbClr val="B31166"/>
                </a:solidFill>
                <a:latin typeface="Georgia"/>
              </a:rPr>
              <a:t> for more information </a:t>
            </a:r>
          </a:p>
        </p:txBody>
      </p:sp>
      <p:pic>
        <p:nvPicPr>
          <p:cNvPr id="5" name="Content Placeholder 4" descr="A screenshot of a cell phone&#10;&#10;Description automatically generated">
            <a:extLst>
              <a:ext uri="{FF2B5EF4-FFF2-40B4-BE49-F238E27FC236}">
                <a16:creationId xmlns:a16="http://schemas.microsoft.com/office/drawing/2014/main" id="{4120853D-0E21-4FF2-ABAF-CC85F6CB7CA2}"/>
              </a:ext>
            </a:extLst>
          </p:cNvPr>
          <p:cNvPicPr>
            <a:picLocks noChangeAspect="1"/>
          </p:cNvPicPr>
          <p:nvPr/>
        </p:nvPicPr>
        <p:blipFill rotWithShape="1">
          <a:blip r:embed="rId7"/>
          <a:srcRect l="1395" t="580" r="2296" b="6528"/>
          <a:stretch/>
        </p:blipFill>
        <p:spPr>
          <a:xfrm>
            <a:off x="3516691" y="3298466"/>
            <a:ext cx="635054" cy="13105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Recorded Sound">
            <a:hlinkClick r:id="" action="ppaction://media"/>
            <a:extLst>
              <a:ext uri="{FF2B5EF4-FFF2-40B4-BE49-F238E27FC236}">
                <a16:creationId xmlns:a16="http://schemas.microsoft.com/office/drawing/2014/main" id="{D2937975-843D-E5C2-10A4-884FE178C9BA}"/>
              </a:ext>
            </a:extLst>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12899321"/>
      </p:ext>
    </p:extLst>
  </p:cSld>
  <p:clrMapOvr>
    <a:masterClrMapping/>
  </p:clrMapOvr>
  <mc:AlternateContent xmlns:mc="http://schemas.openxmlformats.org/markup-compatibility/2006" xmlns:p14="http://schemas.microsoft.com/office/powerpoint/2010/main">
    <mc:Choice Requires="p14">
      <p:transition spd="slow" p14:dur="2000" advTm="29688"/>
    </mc:Choice>
    <mc:Fallback xmlns="">
      <p:transition spd="slow" advTm="29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SONM">
      <a:dk1>
        <a:srgbClr val="000000"/>
      </a:dk1>
      <a:lt1>
        <a:srgbClr val="FFFFFF"/>
      </a:lt1>
      <a:dk2>
        <a:srgbClr val="057D8E"/>
      </a:dk2>
      <a:lt2>
        <a:srgbClr val="E7E6E6"/>
      </a:lt2>
      <a:accent1>
        <a:srgbClr val="E9C73C"/>
      </a:accent1>
      <a:accent2>
        <a:srgbClr val="D8892A"/>
      </a:accent2>
      <a:accent3>
        <a:srgbClr val="A3CF47"/>
      </a:accent3>
      <a:accent4>
        <a:srgbClr val="0CA3C3"/>
      </a:accent4>
      <a:accent5>
        <a:srgbClr val="FFFFFF"/>
      </a:accent5>
      <a:accent6>
        <a:srgbClr val="FFFFFF"/>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ETC Standard">
      <a:majorFont>
        <a:latin typeface="Trebuchet MS"/>
        <a:ea typeface=""/>
        <a:cs typeface=""/>
      </a:majorFont>
      <a:minorFont>
        <a:latin typeface="Georgia"/>
        <a:ea typeface=""/>
        <a:cs typeface=""/>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5e91aff-dd6b-4aca-942d-b65fe052668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3C0130C28F56A4F8F7A3AE7A3BA634E" ma:contentTypeVersion="11" ma:contentTypeDescription="Create a new document." ma:contentTypeScope="" ma:versionID="e47c2bd23304d7c1afddb42d000e472b">
  <xsd:schema xmlns:xsd="http://www.w3.org/2001/XMLSchema" xmlns:xs="http://www.w3.org/2001/XMLSchema" xmlns:p="http://schemas.microsoft.com/office/2006/metadata/properties" xmlns:ns3="05e91aff-dd6b-4aca-942d-b65fe0526681" targetNamespace="http://schemas.microsoft.com/office/2006/metadata/properties" ma:root="true" ma:fieldsID="98f3d938afa6bb30f12679bc42160a12" ns3:_="">
    <xsd:import namespace="05e91aff-dd6b-4aca-942d-b65fe0526681"/>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_activity"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91aff-dd6b-4aca-942d-b65fe05266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B08A5E-B7C8-4EF7-99E9-3E81B04E962F}">
  <ds:schemaRefs>
    <ds:schemaRef ds:uri="http://purl.org/dc/elements/1.1/"/>
    <ds:schemaRef ds:uri="http://www.w3.org/XML/1998/namespace"/>
    <ds:schemaRef ds:uri="http://schemas.openxmlformats.org/package/2006/metadata/core-properties"/>
    <ds:schemaRef ds:uri="http://purl.org/dc/dcmitype/"/>
    <ds:schemaRef ds:uri="http://schemas.microsoft.com/office/2006/documentManagement/types"/>
    <ds:schemaRef ds:uri="05e91aff-dd6b-4aca-942d-b65fe0526681"/>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0CB1BB39-7A07-49A9-B9B7-ED821C90E75E}">
  <ds:schemaRefs>
    <ds:schemaRef ds:uri="http://schemas.microsoft.com/sharepoint/v3/contenttype/forms"/>
  </ds:schemaRefs>
</ds:datastoreItem>
</file>

<file path=customXml/itemProps3.xml><?xml version="1.0" encoding="utf-8"?>
<ds:datastoreItem xmlns:ds="http://schemas.openxmlformats.org/officeDocument/2006/customXml" ds:itemID="{8E9643D2-2BF1-4C5D-91AF-8AEC0F7291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e91aff-dd6b-4aca-942d-b65fe05266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80384</TotalTime>
  <Words>1414</Words>
  <Application>Microsoft Office PowerPoint</Application>
  <PresentationFormat>On-screen Show (4:3)</PresentationFormat>
  <Paragraphs>171</Paragraphs>
  <Slides>16</Slides>
  <Notes>0</Notes>
  <HiddenSlides>0</HiddenSlides>
  <MMClips>15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Georgia</vt:lpstr>
      <vt:lpstr>Optimistic AI VF</vt:lpstr>
      <vt:lpstr>Times New Roman</vt:lpstr>
      <vt:lpstr>Trebuchet MS</vt:lpstr>
      <vt:lpstr>Wingdings</vt:lpstr>
      <vt:lpstr>Wingdings 3</vt:lpstr>
      <vt:lpstr>Office Theme</vt:lpstr>
      <vt:lpstr>Ion Boardroom</vt:lpstr>
      <vt:lpstr>2027 Benefits Information:  Flexible Spending, and Additional Employee Benefits</vt:lpstr>
      <vt:lpstr>What is Flexible Spending?</vt:lpstr>
      <vt:lpstr>Use It Or Lose It!</vt:lpstr>
      <vt:lpstr>Health Care FSA Expenses</vt:lpstr>
      <vt:lpstr>Child Care  FSA Expenses</vt:lpstr>
      <vt:lpstr>Transit and Parking Benefit</vt:lpstr>
      <vt:lpstr>Enrollment Rules </vt:lpstr>
      <vt:lpstr>The FSA Debit Card</vt:lpstr>
      <vt:lpstr>Where to Manage your FSA</vt:lpstr>
      <vt:lpstr>Documentation Requirements</vt:lpstr>
      <vt:lpstr>Paper Claim Submission</vt:lpstr>
      <vt:lpstr>Common FSA Questions </vt:lpstr>
      <vt:lpstr>Common FSA Questions Continued </vt:lpstr>
      <vt:lpstr>Universal Child Care</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Wolfgang Kammerer</dc:creator>
  <cp:lastModifiedBy>Wes Koppin</cp:lastModifiedBy>
  <cp:revision>25</cp:revision>
  <dcterms:created xsi:type="dcterms:W3CDTF">2024-08-28T13:04:23Z</dcterms:created>
  <dcterms:modified xsi:type="dcterms:W3CDTF">2026-03-14T01:13:27Z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8f1469a-2c2a-4aee-b92b-090d4c5468ff_Enabled">
    <vt:lpwstr>true</vt:lpwstr>
  </property>
  <property fmtid="{D5CDD505-2E9C-101B-9397-08002B2CF9AE}" pid="3" name="MSIP_Label_38f1469a-2c2a-4aee-b92b-090d4c5468ff_SetDate">
    <vt:lpwstr>2024-09-06T01:03:32Z</vt:lpwstr>
  </property>
  <property fmtid="{D5CDD505-2E9C-101B-9397-08002B2CF9AE}" pid="4" name="MSIP_Label_38f1469a-2c2a-4aee-b92b-090d4c5468ff_Method">
    <vt:lpwstr>Standard</vt:lpwstr>
  </property>
  <property fmtid="{D5CDD505-2E9C-101B-9397-08002B2CF9AE}" pid="5" name="MSIP_Label_38f1469a-2c2a-4aee-b92b-090d4c5468ff_Name">
    <vt:lpwstr>Confidential - Unmarked</vt:lpwstr>
  </property>
  <property fmtid="{D5CDD505-2E9C-101B-9397-08002B2CF9AE}" pid="6" name="MSIP_Label_38f1469a-2c2a-4aee-b92b-090d4c5468ff_SiteId">
    <vt:lpwstr>2a6e6092-73e4-4752-b1a5-477a17f5056d</vt:lpwstr>
  </property>
  <property fmtid="{D5CDD505-2E9C-101B-9397-08002B2CF9AE}" pid="7" name="MSIP_Label_38f1469a-2c2a-4aee-b92b-090d4c5468ff_ActionId">
    <vt:lpwstr>0c7d5bac-5076-4f80-ae69-60179f436013</vt:lpwstr>
  </property>
  <property fmtid="{D5CDD505-2E9C-101B-9397-08002B2CF9AE}" pid="8" name="MSIP_Label_38f1469a-2c2a-4aee-b92b-090d4c5468ff_ContentBits">
    <vt:lpwstr>0</vt:lpwstr>
  </property>
  <property fmtid="{D5CDD505-2E9C-101B-9397-08002B2CF9AE}" pid="9" name="ContentTypeId">
    <vt:lpwstr>0x01010083C0130C28F56A4F8F7A3AE7A3BA634E</vt:lpwstr>
  </property>
</Properties>
</file>