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sldIdLst>
    <p:sldId id="256" r:id="rId6"/>
    <p:sldId id="257" r:id="rId7"/>
    <p:sldId id="277" r:id="rId8"/>
    <p:sldId id="262" r:id="rId9"/>
    <p:sldId id="274" r:id="rId10"/>
    <p:sldId id="263" r:id="rId11"/>
    <p:sldId id="264" r:id="rId12"/>
    <p:sldId id="265" r:id="rId13"/>
    <p:sldId id="266" r:id="rId14"/>
    <p:sldId id="280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rd, Erin" initials="EW" lastIdx="8" clrIdx="0">
    <p:extLst>
      <p:ext uri="{19B8F6BF-5375-455C-9EA6-DF929625EA0E}">
        <p15:presenceInfo xmlns:p15="http://schemas.microsoft.com/office/powerpoint/2012/main" userId="S::Erin.Ward@mercer.com::12359665-3428-4b0f-8502-8753480edf41" providerId="AD"/>
      </p:ext>
    </p:extLst>
  </p:cmAuthor>
  <p:cmAuthor id="2" name="Wes Koppin" initials="WK" lastIdx="4" clrIdx="1">
    <p:extLst>
      <p:ext uri="{19B8F6BF-5375-455C-9EA6-DF929625EA0E}">
        <p15:presenceInfo xmlns:p15="http://schemas.microsoft.com/office/powerpoint/2012/main" userId="S-1-5-21-146776490-2288264992-2975458055-12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/>
    <p:restoredTop sz="94694"/>
  </p:normalViewPr>
  <p:slideViewPr>
    <p:cSldViewPr snapToGrid="0">
      <p:cViewPr varScale="1">
        <p:scale>
          <a:sx n="150" d="100"/>
          <a:sy n="150" d="100"/>
        </p:scale>
        <p:origin x="226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93963"/>
            <a:ext cx="3028950" cy="2387600"/>
          </a:xfrm>
        </p:spPr>
        <p:txBody>
          <a:bodyPr anchor="b">
            <a:normAutofit/>
          </a:bodyPr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73638"/>
            <a:ext cx="302895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C8F6-F537-A543-8E07-685F09530F22}" type="datetimeFigureOut">
              <a:rPr lang="en-US" smtClean="0"/>
              <a:pPr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043C-8871-8641-B07E-1A97482E98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3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C8F6-F537-A543-8E07-685F09530F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043C-8871-8641-B07E-1A97482E9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0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C8F6-F537-A543-8E07-685F09530F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043C-8871-8641-B07E-1A97482E9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7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5414" y="1830325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1508" y="3265933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258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2603500"/>
            <a:ext cx="6619244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215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677645"/>
            <a:ext cx="3263269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677644"/>
            <a:ext cx="2818159" cy="2283824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99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26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3179763"/>
            <a:ext cx="3618869" cy="284003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3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571060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14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60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447800"/>
            <a:ext cx="38925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3129281"/>
            <a:ext cx="2094869" cy="28955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3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C8F6-F537-A543-8E07-685F09530F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043C-8871-8641-B07E-1A97482E9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95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693334"/>
            <a:ext cx="2898851" cy="1735667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62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4969927"/>
            <a:ext cx="661924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5536665"/>
            <a:ext cx="6619244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441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1063417"/>
            <a:ext cx="6623862" cy="1372986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299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607337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2613788"/>
            <a:ext cx="48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2134"/>
            <a:ext cx="6340430" cy="26966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84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5029200"/>
            <a:ext cx="6933673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44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24967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50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2603502"/>
            <a:ext cx="235640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3179765"/>
            <a:ext cx="23564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0"/>
            <a:ext cx="236025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79764"/>
            <a:ext cx="2360257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2603501"/>
            <a:ext cx="235929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3179763"/>
            <a:ext cx="2359152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493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4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6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4532845"/>
            <a:ext cx="2287829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5109105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4532845"/>
            <a:ext cx="228832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5109104"/>
            <a:ext cx="2288322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6391839"/>
            <a:ext cx="273321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7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2603500"/>
            <a:ext cx="6619244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6391839"/>
            <a:ext cx="74294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95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1278467"/>
            <a:ext cx="1057474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278467"/>
            <a:ext cx="4692019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6391839"/>
            <a:ext cx="744101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928" y="0"/>
            <a:ext cx="6833552" cy="220535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2928" y="2232345"/>
            <a:ext cx="6833552" cy="6734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C8F6-F537-A543-8E07-685F09530F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043C-8871-8641-B07E-1A97482E9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C8F6-F537-A543-8E07-685F09530F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043C-8871-8641-B07E-1A97482E9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C8F6-F537-A543-8E07-685F09530F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043C-8871-8641-B07E-1A97482E9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C8F6-F537-A543-8E07-685F09530F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043C-8871-8641-B07E-1A97482E9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4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C8F6-F537-A543-8E07-685F09530F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043C-8871-8641-B07E-1A97482E9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44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C8F6-F537-A543-8E07-685F09530F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043C-8871-8641-B07E-1A97482E9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4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C8F6-F537-A543-8E07-685F09530F2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043C-8871-8641-B07E-1A97482E9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0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1040" y="18255"/>
            <a:ext cx="6544310" cy="1119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95120"/>
            <a:ext cx="7886700" cy="458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1C8F6-F537-A543-8E07-685F09530F22}" type="datetimeFigureOut">
              <a:rPr lang="en-US" smtClean="0"/>
              <a:pPr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043C-8871-8641-B07E-1A97482E98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7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60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6391839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3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hyperlink" Target="https://www.mybenefitsnm.com/benefitsInformation.html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A7A8C7D-C4F1-F1D9-81A4-0183AB91E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3963"/>
            <a:ext cx="3028950" cy="1980760"/>
          </a:xfrm>
        </p:spPr>
        <p:txBody>
          <a:bodyPr>
            <a:normAutofit/>
          </a:bodyPr>
          <a:lstStyle/>
          <a:p>
            <a:r>
              <a:rPr lang="en-US" sz="2400" dirty="0"/>
              <a:t>2027</a:t>
            </a:r>
            <a:r>
              <a:rPr lang="en-US" dirty="0"/>
              <a:t> State of New Mexico HSA</a:t>
            </a:r>
            <a:br>
              <a:rPr lang="en-US" dirty="0"/>
            </a:br>
            <a:br>
              <a:rPr lang="en-US" dirty="0"/>
            </a:br>
            <a:r>
              <a:rPr lang="en-US" sz="1600" dirty="0"/>
              <a:t>Understanding Your Long-Term Health Savings Tool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951B3AF-6D45-0176-5913-3262968661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 </a:t>
            </a:r>
            <a:br>
              <a:rPr lang="en-US" dirty="0"/>
            </a:br>
            <a:r>
              <a:rPr lang="en-US" dirty="0"/>
              <a:t>EASI GOV</a:t>
            </a:r>
          </a:p>
        </p:txBody>
      </p:sp>
      <p:pic>
        <p:nvPicPr>
          <p:cNvPr id="2" name="Picture 1" descr="A green tree with leaves&#10;&#10;Description automatically generated">
            <a:extLst>
              <a:ext uri="{FF2B5EF4-FFF2-40B4-BE49-F238E27FC236}">
                <a16:creationId xmlns:a16="http://schemas.microsoft.com/office/drawing/2014/main" id="{AA3275D2-0A45-9803-CAC4-104507E6D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24" y="5746749"/>
            <a:ext cx="998948" cy="103016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BB5562-0605-B0D1-520D-4C81B6488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183515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C88F5-DF7F-95FA-D913-AD89E41EC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16" y="1945481"/>
            <a:ext cx="1096963" cy="10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9"/>
    </mc:Choice>
    <mc:Fallback xmlns="">
      <p:transition spd="slow" advTm="12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78637-C185-5A29-3217-FE228DB8C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88AE-9254-4EB7-82B1-0423F726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38" y="1320886"/>
            <a:ext cx="3476843" cy="94547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How to Enroll in HSA for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66562-7316-2035-C2CF-A2EBFE8FE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6215" y="2561762"/>
            <a:ext cx="3295193" cy="2516820"/>
          </a:xfrm>
        </p:spPr>
        <p:txBody>
          <a:bodyPr>
            <a:normAutofit fontScale="92500" lnSpcReduction="10000"/>
          </a:bodyPr>
          <a:lstStyle/>
          <a:p>
            <a:endParaRPr lang="en-US" sz="975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Enroll at MYBENEFITSNM.COM</a:t>
            </a:r>
            <a:endParaRPr lang="en-US" sz="1600" u="sng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ELECT High-Deductible Plan (SILVER PPO)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Select ‘Enroll in HSA/Dependent Care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Pick your Election for 07/01/2026-12/31/2026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Re-Enroll During Q4 2026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BBBF8F-954E-2028-7E70-2B8BABBA8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881769"/>
              </p:ext>
            </p:extLst>
          </p:nvPr>
        </p:nvGraphicFramePr>
        <p:xfrm>
          <a:off x="4584520" y="2047412"/>
          <a:ext cx="4071208" cy="873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3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4513">
                <a:tc>
                  <a:txBody>
                    <a:bodyPr/>
                    <a:lstStyle/>
                    <a:p>
                      <a:r>
                        <a:rPr lang="en-US" sz="1200" dirty="0"/>
                        <a:t>Plan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Minimum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Maximum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513">
                <a:tc>
                  <a:txBody>
                    <a:bodyPr/>
                    <a:lstStyle/>
                    <a:p>
                      <a:r>
                        <a:rPr lang="en-US" sz="1200" dirty="0"/>
                        <a:t>Self-Only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$2,200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23">
                <a:tc>
                  <a:txBody>
                    <a:bodyPr/>
                    <a:lstStyle/>
                    <a:p>
                      <a:r>
                        <a:rPr lang="en-US" sz="1200" dirty="0"/>
                        <a:t>Family Coverage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$4,375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786580-D604-32F2-D959-4473B7C9E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888146"/>
              </p:ext>
            </p:extLst>
          </p:nvPr>
        </p:nvGraphicFramePr>
        <p:xfrm>
          <a:off x="5485160" y="3536571"/>
          <a:ext cx="226992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Catch-Up Contribution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100" dirty="0"/>
                        <a:t>Age 55 and up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$500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55A86D-4815-8B04-3E1A-1611AEBB3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1350" y="596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6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0"/>
    </mc:Choice>
    <mc:Fallback xmlns="">
      <p:transition spd="slow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59431" y="1606427"/>
            <a:ext cx="6619244" cy="2008236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72117" y="3814409"/>
            <a:ext cx="6619244" cy="64606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 questions or assistance call 1-855-618-1800 or email HSA@easitpa.com</a:t>
            </a:r>
          </a:p>
        </p:txBody>
      </p:sp>
      <p:pic>
        <p:nvPicPr>
          <p:cNvPr id="3" name="Picture 2" descr="A green tree with leaves&#10;&#10;Description automatically generated">
            <a:extLst>
              <a:ext uri="{FF2B5EF4-FFF2-40B4-BE49-F238E27FC236}">
                <a16:creationId xmlns:a16="http://schemas.microsoft.com/office/drawing/2014/main" id="{77709B2C-BAF9-5106-A3BC-7E4C3B88A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911" y="1606427"/>
            <a:ext cx="1216285" cy="12542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0032B8-4D34-6588-898B-A974A9858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8655" y="2578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2"/>
    </mc:Choice>
    <mc:Fallback xmlns="">
      <p:transition spd="slow" advTm="17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774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C826E-E7BE-4083-A88F-82CB506C2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38" y="1320886"/>
            <a:ext cx="3476843" cy="945472"/>
          </a:xfrm>
        </p:spPr>
        <p:txBody>
          <a:bodyPr>
            <a:normAutofit/>
          </a:bodyPr>
          <a:lstStyle/>
          <a:p>
            <a:r>
              <a:rPr lang="en-US" sz="2400" dirty="0"/>
              <a:t>What is a Health Savings Account (HSA)?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C40DE-9B40-4606-8398-51EA124D4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6215" y="2561762"/>
            <a:ext cx="3295193" cy="2516820"/>
          </a:xfrm>
        </p:spPr>
        <p:txBody>
          <a:bodyPr>
            <a:normAutofit/>
          </a:bodyPr>
          <a:lstStyle/>
          <a:p>
            <a:r>
              <a:rPr lang="en-US" sz="975" dirty="0">
                <a:solidFill>
                  <a:schemeClr val="bg1"/>
                </a:solidFill>
              </a:rPr>
              <a:t>An HSA is a tax-advantaged savings account for individuals enrolled in a qualified High-Deductible Health Plan (HDHP) (Silver PPO)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Accounts is </a:t>
            </a:r>
            <a:r>
              <a:rPr lang="en-US" sz="1600" u="sng" dirty="0">
                <a:solidFill>
                  <a:schemeClr val="bg1"/>
                </a:solidFill>
              </a:rPr>
              <a:t>YOURS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Pays for medical expenses now and later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Medical Savings Accounts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Balance Rolls over, no use it or </a:t>
            </a:r>
            <a:r>
              <a:rPr lang="en-US" sz="1600" dirty="0" err="1">
                <a:solidFill>
                  <a:schemeClr val="bg1"/>
                </a:solidFill>
              </a:rPr>
              <a:t>lse</a:t>
            </a:r>
            <a:r>
              <a:rPr lang="en-US" sz="1600" dirty="0">
                <a:solidFill>
                  <a:schemeClr val="bg1"/>
                </a:solidFill>
              </a:rPr>
              <a:t> it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648028"/>
              </p:ext>
            </p:extLst>
          </p:nvPr>
        </p:nvGraphicFramePr>
        <p:xfrm>
          <a:off x="4584520" y="2047412"/>
          <a:ext cx="4071208" cy="873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3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4513">
                <a:tc>
                  <a:txBody>
                    <a:bodyPr/>
                    <a:lstStyle/>
                    <a:p>
                      <a:r>
                        <a:rPr lang="en-US" sz="1200" dirty="0"/>
                        <a:t>Plan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Minimum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Maximum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513">
                <a:tc>
                  <a:txBody>
                    <a:bodyPr/>
                    <a:lstStyle/>
                    <a:p>
                      <a:r>
                        <a:rPr lang="en-US" sz="1200" dirty="0"/>
                        <a:t>Self-Only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$4,400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23">
                <a:tc>
                  <a:txBody>
                    <a:bodyPr/>
                    <a:lstStyle/>
                    <a:p>
                      <a:r>
                        <a:rPr lang="en-US" sz="1200" dirty="0"/>
                        <a:t>Family Coverage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$8,750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521920"/>
              </p:ext>
            </p:extLst>
          </p:nvPr>
        </p:nvGraphicFramePr>
        <p:xfrm>
          <a:off x="5485160" y="3536571"/>
          <a:ext cx="226992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Catch-Up Contribution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100" dirty="0"/>
                        <a:t>Age 55 and up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929E08-A447-0003-02E4-AE21B87D4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8200" y="711286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591700-D11B-2605-32B7-9F9AF290CF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5170" y="2047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0"/>
    </mc:Choice>
    <mc:Fallback xmlns="">
      <p:transition spd="slow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88DB4-A9CD-64F0-818A-4EB62FFCF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A0FC-C5D5-33AE-70C1-F9B166A8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38" y="1320886"/>
            <a:ext cx="3476843" cy="94547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HSA VS FSA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0A970-BBAB-A57A-89F1-48DC20EB6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6215" y="2561762"/>
            <a:ext cx="3295193" cy="2516820"/>
          </a:xfrm>
        </p:spPr>
        <p:txBody>
          <a:bodyPr>
            <a:normAutofit/>
          </a:bodyPr>
          <a:lstStyle/>
          <a:p>
            <a:r>
              <a:rPr lang="en-US" sz="975" dirty="0">
                <a:solidFill>
                  <a:schemeClr val="bg1"/>
                </a:solidFill>
              </a:rPr>
              <a:t>The State of New Mexico Offers FSA AND HSA plans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chemeClr val="bg1"/>
                </a:solidFill>
              </a:rPr>
              <a:t>FSA Health Plans are funded up-front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chemeClr val="bg1"/>
                </a:solidFill>
              </a:rPr>
              <a:t>You fund Your HSA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chemeClr val="bg1"/>
                </a:solidFill>
              </a:rPr>
              <a:t>You can enroll in an FSA plan with ANY state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chemeClr val="bg1"/>
                </a:solidFill>
              </a:rPr>
              <a:t>Can only enroll in HSA with High-Deductible Health Plan (Silver PPO)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7A0EC5-A4A7-3150-B32D-10F94D515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686536"/>
              </p:ext>
            </p:extLst>
          </p:nvPr>
        </p:nvGraphicFramePr>
        <p:xfrm>
          <a:off x="4792043" y="1995533"/>
          <a:ext cx="4040671" cy="8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558">
                  <a:extLst>
                    <a:ext uri="{9D8B030D-6E8A-4147-A177-3AD203B41FA5}">
                      <a16:colId xmlns:a16="http://schemas.microsoft.com/office/drawing/2014/main" val="2983136469"/>
                    </a:ext>
                  </a:extLst>
                </a:gridCol>
                <a:gridCol w="1008558">
                  <a:extLst>
                    <a:ext uri="{9D8B030D-6E8A-4147-A177-3AD203B41FA5}">
                      <a16:colId xmlns:a16="http://schemas.microsoft.com/office/drawing/2014/main" val="2747271586"/>
                    </a:ext>
                  </a:extLst>
                </a:gridCol>
              </a:tblGrid>
              <a:tr h="18046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Plan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Rollover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Portability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Investment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Time Limit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3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Plan Year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7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Anytime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2FF3A5-1061-84EB-383F-6A6C44039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4550" y="231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9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0"/>
    </mc:Choice>
    <mc:Fallback xmlns="">
      <p:transition spd="slow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C198-B710-48BA-B71E-DE74443A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Advantages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CDE876-B94B-4E22-86BC-C26CB954B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216" y="2433979"/>
            <a:ext cx="3618868" cy="432197"/>
          </a:xfrm>
        </p:spPr>
        <p:txBody>
          <a:bodyPr/>
          <a:lstStyle/>
          <a:p>
            <a:r>
              <a:rPr lang="en-US" dirty="0"/>
              <a:t>Tax Savings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7EE328-D93E-419C-B6F4-CF65E6D18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6215" y="2866175"/>
            <a:ext cx="3618869" cy="2130029"/>
          </a:xfrm>
        </p:spPr>
        <p:txBody>
          <a:bodyPr>
            <a:noAutofit/>
          </a:bodyPr>
          <a:lstStyle/>
          <a:p>
            <a:r>
              <a:rPr lang="en-US" dirty="0"/>
              <a:t>Contributions are tax-deductible</a:t>
            </a:r>
          </a:p>
          <a:p>
            <a:r>
              <a:rPr lang="en-US" dirty="0"/>
              <a:t>Earnings and interest in account grow tax free</a:t>
            </a:r>
          </a:p>
          <a:p>
            <a:r>
              <a:rPr lang="en-US" dirty="0"/>
              <a:t>Distributions used for qualified medical expenses are not taxed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539D48-00A7-486B-8C06-09D845426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6533" y="2433979"/>
            <a:ext cx="3618869" cy="432197"/>
          </a:xfrm>
        </p:spPr>
        <p:txBody>
          <a:bodyPr/>
          <a:lstStyle/>
          <a:p>
            <a:r>
              <a:rPr lang="en-US" dirty="0"/>
              <a:t>Self-Directed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F96D96-5B2A-4C7E-B36D-F5E011957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6533" y="2866176"/>
            <a:ext cx="3952274" cy="213002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Contribute extra amounts to grow you account</a:t>
            </a:r>
          </a:p>
          <a:p>
            <a:r>
              <a:rPr lang="en-US" dirty="0">
                <a:solidFill>
                  <a:srgbClr val="404040"/>
                </a:solidFill>
              </a:rPr>
              <a:t>Keep track of your own expenses</a:t>
            </a:r>
          </a:p>
          <a:p>
            <a:pPr marL="0" indent="0">
              <a:buNone/>
            </a:pPr>
            <a:br>
              <a:rPr lang="en-US" dirty="0">
                <a:solidFill>
                  <a:srgbClr val="404040"/>
                </a:solidFill>
              </a:rPr>
            </a:br>
            <a:endParaRPr lang="en-US" dirty="0">
              <a:solidFill>
                <a:srgbClr val="404040"/>
              </a:solidFill>
            </a:endParaRPr>
          </a:p>
          <a:p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43A698-EF3B-77D5-88DF-3985BED41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6300" y="218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7"/>
    </mc:Choice>
    <mc:Fallback xmlns="">
      <p:transition spd="slow" advTm="28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2416E9-982D-6822-670A-C8CBF817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Eligibility Requirements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59B62-2502-F4E2-3E85-761F7A75F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u="sng" dirty="0"/>
              <a:t>To contribute to an HSA, you must meet the following criteria: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Enrolled in a qualified High-Deductible Health Plan (HDHP) (Silver PPO)</a:t>
            </a:r>
          </a:p>
          <a:p>
            <a:r>
              <a:rPr lang="en-US" dirty="0"/>
              <a:t>Not covered by any other non-HDHP health plan (such as a spouse’s coverage).</a:t>
            </a:r>
          </a:p>
          <a:p>
            <a:r>
              <a:rPr lang="en-US" dirty="0"/>
              <a:t>Not enrolled in Medicare or Medicaid</a:t>
            </a:r>
          </a:p>
          <a:p>
            <a:r>
              <a:rPr lang="en-US" dirty="0"/>
              <a:t>Not claimed as a dependent on someone else's tax return.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A4D97C-7AF1-181B-3067-21D6A33A7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4200" y="2444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97"/>
    </mc:Choice>
    <mc:Fallback xmlns="">
      <p:transition spd="slow" advTm="54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2409-1A37-4EBB-9100-3531C4B20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Expenses, Eligible and Otherwise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7D62B9-EE5C-4EBD-A1A5-856825F9A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455" y="2650555"/>
            <a:ext cx="3618868" cy="432197"/>
          </a:xfrm>
        </p:spPr>
        <p:txBody>
          <a:bodyPr/>
          <a:lstStyle/>
          <a:p>
            <a:r>
              <a:rPr lang="en-US" dirty="0"/>
              <a:t>IRS Publication 502</a:t>
            </a:r>
          </a:p>
          <a:p>
            <a:r>
              <a:rPr lang="en-US" dirty="0"/>
              <a:t>Eligible Expenses: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A24E2E-5796-4D5C-A2EC-E93CA5CCC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767" y="3082752"/>
            <a:ext cx="3618869" cy="2130029"/>
          </a:xfrm>
        </p:spPr>
        <p:txBody>
          <a:bodyPr>
            <a:normAutofit/>
          </a:bodyPr>
          <a:lstStyle/>
          <a:p>
            <a:r>
              <a:rPr lang="en-US" dirty="0"/>
              <a:t>Doctor visits</a:t>
            </a:r>
          </a:p>
          <a:p>
            <a:r>
              <a:rPr lang="en-US" dirty="0"/>
              <a:t>Surgeries</a:t>
            </a:r>
          </a:p>
          <a:p>
            <a:r>
              <a:rPr lang="en-US" dirty="0"/>
              <a:t>Dental/vision care</a:t>
            </a:r>
          </a:p>
          <a:p>
            <a:r>
              <a:rPr lang="en-US" dirty="0"/>
              <a:t>Prescriptions </a:t>
            </a:r>
          </a:p>
          <a:p>
            <a:r>
              <a:rPr lang="en-US" dirty="0"/>
              <a:t>Medical Equipment (Crutches, monitors, and so on)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4BBC23-E5ED-4B84-8E21-02AE83A5D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70605" y="2650555"/>
            <a:ext cx="3618869" cy="432197"/>
          </a:xfrm>
        </p:spPr>
        <p:txBody>
          <a:bodyPr/>
          <a:lstStyle/>
          <a:p>
            <a:r>
              <a:rPr lang="en-US" dirty="0"/>
              <a:t>Dual-Purpose Items: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287EC6-6378-488B-81A9-9FF9521EF9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70605" y="3082752"/>
            <a:ext cx="3618869" cy="2130029"/>
          </a:xfrm>
        </p:spPr>
        <p:txBody>
          <a:bodyPr>
            <a:normAutofit/>
          </a:bodyPr>
          <a:lstStyle/>
          <a:p>
            <a:r>
              <a:rPr lang="en-US" dirty="0"/>
              <a:t>Over the counter medication (What’s in your medicine cabinet)</a:t>
            </a:r>
          </a:p>
          <a:p>
            <a:r>
              <a:rPr lang="en-US" dirty="0"/>
              <a:t>Menstrual care products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7237-9374-0B0A-F89F-9EBDD6325250}"/>
              </a:ext>
            </a:extLst>
          </p:cNvPr>
          <p:cNvSpPr txBox="1"/>
          <p:nvPr/>
        </p:nvSpPr>
        <p:spPr>
          <a:xfrm>
            <a:off x="4658918" y="4717774"/>
            <a:ext cx="3311091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B31166"/>
              </a:buClr>
              <a:buSzPct val="80000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Dual-Purpose Items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Georgia"/>
              </a:rPr>
              <a:t>Items like Vitamins, supplements, or gym memberships require a Letter of Medical Necessity (LMN) from your Dr.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AE2EDF-DAD7-3A1C-A9EC-BAD49FE00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6600" y="2473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1"/>
    </mc:Choice>
    <mc:Fallback xmlns="">
      <p:transition spd="slow" advTm="29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425D-0F61-4101-96A1-A1F8D42A6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963" y="1094633"/>
            <a:ext cx="6975366" cy="530223"/>
          </a:xfrm>
        </p:spPr>
        <p:txBody>
          <a:bodyPr/>
          <a:lstStyle/>
          <a:p>
            <a:pPr algn="ctr"/>
            <a:r>
              <a:rPr lang="en-US" dirty="0"/>
              <a:t>Keeping Track of Your Expenses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67670-C43E-4BAF-9B64-F11E3BD2F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215" y="2809875"/>
            <a:ext cx="3705785" cy="2562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It is YOUR responsibility to keep track of your expenses!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Best practices:</a:t>
            </a:r>
          </a:p>
          <a:p>
            <a:r>
              <a:rPr lang="en-US" dirty="0">
                <a:solidFill>
                  <a:schemeClr val="accent1"/>
                </a:solidFill>
              </a:rPr>
              <a:t>Receipt with your name,</a:t>
            </a:r>
          </a:p>
          <a:p>
            <a:r>
              <a:rPr lang="en-US" dirty="0">
                <a:solidFill>
                  <a:schemeClr val="accent1"/>
                </a:solidFill>
              </a:rPr>
              <a:t>Provider name</a:t>
            </a:r>
          </a:p>
          <a:p>
            <a:r>
              <a:rPr lang="en-US" dirty="0">
                <a:solidFill>
                  <a:schemeClr val="accent1"/>
                </a:solidFill>
              </a:rPr>
              <a:t>Date of service</a:t>
            </a:r>
          </a:p>
          <a:p>
            <a:r>
              <a:rPr lang="en-US" dirty="0">
                <a:solidFill>
                  <a:schemeClr val="accent1"/>
                </a:solidFill>
              </a:rPr>
              <a:t>Type</a:t>
            </a:r>
          </a:p>
          <a:p>
            <a:r>
              <a:rPr lang="en-US" dirty="0">
                <a:solidFill>
                  <a:schemeClr val="accent1"/>
                </a:solidFill>
              </a:rPr>
              <a:t>Cost 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113625-F136-445A-9746-C81B6027C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6646" y="2809876"/>
            <a:ext cx="3618869" cy="2562225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1350" dirty="0"/>
              <a:t>Record Keeping</a:t>
            </a:r>
          </a:p>
          <a:p>
            <a:pPr lvl="1"/>
            <a:r>
              <a:rPr lang="en-US" dirty="0"/>
              <a:t>Keep all your receipts</a:t>
            </a:r>
          </a:p>
          <a:p>
            <a:pPr lvl="1"/>
            <a:r>
              <a:rPr lang="en-US" dirty="0"/>
              <a:t>Use the receipt organizer, snap and save!</a:t>
            </a:r>
          </a:p>
          <a:p>
            <a:pPr lvl="1"/>
            <a:r>
              <a:rPr lang="en-US" dirty="0"/>
              <a:t>Keep three years of records</a:t>
            </a:r>
          </a:p>
          <a:p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21B33B-0034-C25F-798B-FDF612EB1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3450" y="250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5"/>
    </mc:Choice>
    <mc:Fallback xmlns="">
      <p:transition spd="slow" advTm="2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72BD6-57B0-4A4A-AD6D-E33BE62C8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HSA Debit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5DF8B-D99C-4BD5-907B-471CC34397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Provided for HSA Accounts</a:t>
            </a:r>
          </a:p>
          <a:p>
            <a:r>
              <a:rPr lang="en-US" dirty="0"/>
              <a:t>Two cards initially</a:t>
            </a:r>
          </a:p>
          <a:p>
            <a:r>
              <a:rPr lang="en-US" dirty="0"/>
              <a:t>Works for you and your covered dependents</a:t>
            </a:r>
          </a:p>
          <a:p>
            <a:r>
              <a:rPr lang="en-US" dirty="0"/>
              <a:t>Additional cards cost $10.00</a:t>
            </a:r>
          </a:p>
          <a:p>
            <a:r>
              <a:rPr lang="en-US" dirty="0"/>
              <a:t>Allows you to pay for qualified expenses directly from your HSA at time of service</a:t>
            </a:r>
          </a:p>
          <a:p>
            <a:pPr lvl="1"/>
            <a:r>
              <a:rPr lang="en-US" b="1" u="sng" dirty="0"/>
              <a:t>May still require additional documentation after purchase</a:t>
            </a:r>
          </a:p>
          <a:p>
            <a:pPr lvl="1"/>
            <a:r>
              <a:rPr lang="en-US" dirty="0"/>
              <a:t>Keep detailed receipts and EOBs for </a:t>
            </a:r>
            <a:r>
              <a:rPr lang="en-US" b="1" u="sng" dirty="0"/>
              <a:t>all</a:t>
            </a:r>
            <a:r>
              <a:rPr lang="en-US" dirty="0"/>
              <a:t> debit card purchase for claims submission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6598A0B4-AAD3-4AE5-A136-5318341CBB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0" t="21580" r="6458" b="28080"/>
          <a:stretch/>
        </p:blipFill>
        <p:spPr>
          <a:xfrm rot="591145">
            <a:off x="5337529" y="3287039"/>
            <a:ext cx="2067740" cy="1278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426A11-87A4-4D2B-82C5-9EC6C8497A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817016">
            <a:off x="6878033" y="3721252"/>
            <a:ext cx="397055" cy="41023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B4693E-303C-0BF7-B3A6-42481B505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3500" y="2509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8"/>
    </mc:Choice>
    <mc:Fallback xmlns="">
      <p:transition spd="slow" advTm="23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B8A5-6D67-4BD2-A269-7ECB05851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to Manage your HSA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C5DC7-2DD5-407A-B813-FD27E8F27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2651" y="2602982"/>
            <a:ext cx="4469801" cy="2245583"/>
          </a:xfrm>
        </p:spPr>
        <p:txBody>
          <a:bodyPr>
            <a:noAutofit/>
          </a:bodyPr>
          <a:lstStyle/>
          <a:p>
            <a:r>
              <a:rPr lang="en-US" sz="1050" dirty="0"/>
              <a:t>Access your account online using your desktop or our mobile app</a:t>
            </a:r>
          </a:p>
          <a:p>
            <a:pPr lvl="1"/>
            <a:r>
              <a:rPr lang="en-US" sz="900" dirty="0"/>
              <a:t>You can visit Erisa Trust directly for the PC version of the app at </a:t>
            </a:r>
            <a:r>
              <a:rPr lang="en-US" sz="900" dirty="0">
                <a:solidFill>
                  <a:schemeClr val="accent1"/>
                </a:solidFill>
              </a:rPr>
              <a:t>https://www.erisa-trust.com/sonm </a:t>
            </a:r>
            <a:r>
              <a:rPr lang="en-US" sz="900" dirty="0">
                <a:solidFill>
                  <a:schemeClr val="tx1"/>
                </a:solidFill>
              </a:rPr>
              <a:t>and choose “Portal Login”</a:t>
            </a:r>
            <a:endParaRPr lang="en-US" sz="900" dirty="0"/>
          </a:p>
          <a:p>
            <a:pPr lvl="1"/>
            <a:r>
              <a:rPr lang="en-US" sz="900" dirty="0"/>
              <a:t>To find the  mobile app, search </a:t>
            </a:r>
            <a:r>
              <a:rPr lang="en-US" sz="900" dirty="0">
                <a:solidFill>
                  <a:schemeClr val="accent1"/>
                </a:solidFill>
              </a:rPr>
              <a:t>“</a:t>
            </a:r>
            <a:r>
              <a:rPr lang="en-US" sz="900" dirty="0" err="1">
                <a:solidFill>
                  <a:schemeClr val="accent1"/>
                </a:solidFill>
              </a:rPr>
              <a:t>BenefitsbyET</a:t>
            </a:r>
            <a:r>
              <a:rPr lang="en-US" sz="900" dirty="0">
                <a:solidFill>
                  <a:schemeClr val="accent1"/>
                </a:solidFill>
              </a:rPr>
              <a:t>” </a:t>
            </a:r>
            <a:r>
              <a:rPr lang="en-US" sz="900" dirty="0"/>
              <a:t>in the Android Store or Apple App store</a:t>
            </a:r>
          </a:p>
          <a:p>
            <a:r>
              <a:rPr lang="en-US" sz="1050" dirty="0"/>
              <a:t>Submit claims and upload receipts using the mobile app, or from your desktop </a:t>
            </a:r>
          </a:p>
          <a:p>
            <a:r>
              <a:rPr lang="en-US" sz="1050" dirty="0"/>
              <a:t>You can view your account and update your own contact information</a:t>
            </a:r>
          </a:p>
          <a:p>
            <a:r>
              <a:rPr lang="en-US" sz="1050" dirty="0"/>
              <a:t>Add your bank account to setup direct deposit of reimbursements and repayments</a:t>
            </a:r>
          </a:p>
          <a:p>
            <a:r>
              <a:rPr lang="en-US" sz="1050" dirty="0"/>
              <a:t>Manage your investment options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CBDBA8-AE58-40FC-ACC5-229E69469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961" y="4439014"/>
            <a:ext cx="1821041" cy="1283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2FC77C-620D-41E9-8461-D385E6CA8CEA}"/>
              </a:ext>
            </a:extLst>
          </p:cNvPr>
          <p:cNvSpPr txBox="1"/>
          <p:nvPr/>
        </p:nvSpPr>
        <p:spPr>
          <a:xfrm>
            <a:off x="3994952" y="5055459"/>
            <a:ext cx="48469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500" dirty="0">
                <a:solidFill>
                  <a:srgbClr val="B31166"/>
                </a:solidFill>
                <a:latin typeface="Georgia"/>
              </a:rPr>
              <a:t>Visit </a:t>
            </a:r>
            <a:r>
              <a:rPr lang="en-US" sz="1500" dirty="0">
                <a:solidFill>
                  <a:srgbClr val="B31166"/>
                </a:solidFill>
                <a:latin typeface="Georgia"/>
                <a:hlinkClick r:id="rId5"/>
              </a:rPr>
              <a:t>https://www.mybenefitsnm.com/benefitsInformation.html#</a:t>
            </a:r>
            <a:r>
              <a:rPr lang="en-US" sz="1500" dirty="0">
                <a:solidFill>
                  <a:srgbClr val="B31166"/>
                </a:solidFill>
                <a:latin typeface="Georgia"/>
              </a:rPr>
              <a:t> for more information </a:t>
            </a:r>
          </a:p>
          <a:p>
            <a:pPr algn="ctr" defTabSz="342900"/>
            <a:r>
              <a:rPr lang="en-US" sz="1500" dirty="0">
                <a:solidFill>
                  <a:srgbClr val="B31166"/>
                </a:solidFill>
                <a:latin typeface="Georgia"/>
              </a:rPr>
              <a:t>EASIGOV.COM </a:t>
            </a:r>
          </a:p>
          <a:p>
            <a:pPr algn="ctr" defTabSz="342900"/>
            <a:r>
              <a:rPr lang="en-US" sz="1500" dirty="0">
                <a:solidFill>
                  <a:srgbClr val="B31166"/>
                </a:solidFill>
                <a:latin typeface="Georgia"/>
              </a:rPr>
              <a:t>HSASTORE.COM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20853D-0E21-4FF2-ABAF-CC85F6CB7C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5" t="580" r="2296" b="6528"/>
          <a:stretch/>
        </p:blipFill>
        <p:spPr>
          <a:xfrm>
            <a:off x="3516691" y="3298466"/>
            <a:ext cx="635054" cy="1310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1D5433-5A5D-F802-1C8D-1B14271EF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5150" y="2044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8"/>
    </mc:Choice>
    <mc:Fallback xmlns="">
      <p:transition spd="slow" advTm="29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SONM">
      <a:dk1>
        <a:srgbClr val="000000"/>
      </a:dk1>
      <a:lt1>
        <a:srgbClr val="FFFFFF"/>
      </a:lt1>
      <a:dk2>
        <a:srgbClr val="057D8E"/>
      </a:dk2>
      <a:lt2>
        <a:srgbClr val="E7E6E6"/>
      </a:lt2>
      <a:accent1>
        <a:srgbClr val="E9C73C"/>
      </a:accent1>
      <a:accent2>
        <a:srgbClr val="D8892A"/>
      </a:accent2>
      <a:accent3>
        <a:srgbClr val="A3CF47"/>
      </a:accent3>
      <a:accent4>
        <a:srgbClr val="0CA3C3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ETC Standard">
      <a:majorFont>
        <a:latin typeface="Trebuchet MS"/>
        <a:ea typeface=""/>
        <a:cs typeface=""/>
      </a:majorFont>
      <a:minorFont>
        <a:latin typeface="Georgia"/>
        <a:ea typeface=""/>
        <a:cs typeface="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C0130C28F56A4F8F7A3AE7A3BA634E" ma:contentTypeVersion="11" ma:contentTypeDescription="Create a new document." ma:contentTypeScope="" ma:versionID="e47c2bd23304d7c1afddb42d000e472b">
  <xsd:schema xmlns:xsd="http://www.w3.org/2001/XMLSchema" xmlns:xs="http://www.w3.org/2001/XMLSchema" xmlns:p="http://schemas.microsoft.com/office/2006/metadata/properties" xmlns:ns3="05e91aff-dd6b-4aca-942d-b65fe0526681" targetNamespace="http://schemas.microsoft.com/office/2006/metadata/properties" ma:root="true" ma:fieldsID="98f3d938afa6bb30f12679bc42160a12" ns3:_="">
    <xsd:import namespace="05e91aff-dd6b-4aca-942d-b65fe05266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_activity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91aff-dd6b-4aca-942d-b65fe0526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5e91aff-dd6b-4aca-942d-b65fe052668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9643D2-2BF1-4C5D-91AF-8AEC0F7291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91aff-dd6b-4aca-942d-b65fe05266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B08A5E-B7C8-4EF7-99E9-3E81B04E962F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05e91aff-dd6b-4aca-942d-b65fe0526681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CB1BB39-7A07-49A9-B9B7-ED821C90E7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90393</TotalTime>
  <Words>638</Words>
  <Application>Microsoft Office PowerPoint</Application>
  <PresentationFormat>On-screen Show (4:3)</PresentationFormat>
  <Paragraphs>123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Georgia</vt:lpstr>
      <vt:lpstr>Times New Roman</vt:lpstr>
      <vt:lpstr>Trebuchet MS</vt:lpstr>
      <vt:lpstr>Wingdings 3</vt:lpstr>
      <vt:lpstr>Office Theme</vt:lpstr>
      <vt:lpstr>Ion Boardroom</vt:lpstr>
      <vt:lpstr>2027 State of New Mexico HSA  Understanding Your Long-Term Health Savings Tool</vt:lpstr>
      <vt:lpstr>What is a Health Savings Account (HSA)?</vt:lpstr>
      <vt:lpstr>HSA VS FSA</vt:lpstr>
      <vt:lpstr>Advantages </vt:lpstr>
      <vt:lpstr>Eligibility Requirements </vt:lpstr>
      <vt:lpstr>Medical Expenses, Eligible and Otherwise</vt:lpstr>
      <vt:lpstr>Keeping Track of Your Expenses</vt:lpstr>
      <vt:lpstr>The HSA Debit Card</vt:lpstr>
      <vt:lpstr>Where to Manage your HSA</vt:lpstr>
      <vt:lpstr>How to Enroll in HSA for 2026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Wolfgang Kammerer</dc:creator>
  <cp:lastModifiedBy>Wes Koppin</cp:lastModifiedBy>
  <cp:revision>27</cp:revision>
  <dcterms:created xsi:type="dcterms:W3CDTF">2024-08-28T13:04:23Z</dcterms:created>
  <dcterms:modified xsi:type="dcterms:W3CDTF">2026-04-01T23:30:19Z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f1469a-2c2a-4aee-b92b-090d4c5468ff_Enabled">
    <vt:lpwstr>true</vt:lpwstr>
  </property>
  <property fmtid="{D5CDD505-2E9C-101B-9397-08002B2CF9AE}" pid="3" name="MSIP_Label_38f1469a-2c2a-4aee-b92b-090d4c5468ff_SetDate">
    <vt:lpwstr>2024-09-06T01:03:32Z</vt:lpwstr>
  </property>
  <property fmtid="{D5CDD505-2E9C-101B-9397-08002B2CF9AE}" pid="4" name="MSIP_Label_38f1469a-2c2a-4aee-b92b-090d4c5468ff_Method">
    <vt:lpwstr>Standard</vt:lpwstr>
  </property>
  <property fmtid="{D5CDD505-2E9C-101B-9397-08002B2CF9AE}" pid="5" name="MSIP_Label_38f1469a-2c2a-4aee-b92b-090d4c5468ff_Name">
    <vt:lpwstr>Confidential - Unmarked</vt:lpwstr>
  </property>
  <property fmtid="{D5CDD505-2E9C-101B-9397-08002B2CF9AE}" pid="6" name="MSIP_Label_38f1469a-2c2a-4aee-b92b-090d4c5468ff_SiteId">
    <vt:lpwstr>2a6e6092-73e4-4752-b1a5-477a17f5056d</vt:lpwstr>
  </property>
  <property fmtid="{D5CDD505-2E9C-101B-9397-08002B2CF9AE}" pid="7" name="MSIP_Label_38f1469a-2c2a-4aee-b92b-090d4c5468ff_ActionId">
    <vt:lpwstr>0c7d5bac-5076-4f80-ae69-60179f436013</vt:lpwstr>
  </property>
  <property fmtid="{D5CDD505-2E9C-101B-9397-08002B2CF9AE}" pid="8" name="MSIP_Label_38f1469a-2c2a-4aee-b92b-090d4c5468ff_ContentBits">
    <vt:lpwstr>0</vt:lpwstr>
  </property>
  <property fmtid="{D5CDD505-2E9C-101B-9397-08002B2CF9AE}" pid="9" name="ContentTypeId">
    <vt:lpwstr>0x01010083C0130C28F56A4F8F7A3AE7A3BA634E</vt:lpwstr>
  </property>
</Properties>
</file>