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666_6F3A5CEB.xml" ContentType="application/vnd.ms-powerpoint.comments+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671_EE9C3C94.xml" ContentType="application/vnd.ms-powerpoint.comment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147483642" r:id="rId2"/>
    <p:sldId id="1632" r:id="rId3"/>
    <p:sldId id="274" r:id="rId4"/>
    <p:sldId id="265" r:id="rId5"/>
    <p:sldId id="264" r:id="rId6"/>
    <p:sldId id="1631" r:id="rId7"/>
    <p:sldId id="1638" r:id="rId8"/>
    <p:sldId id="260" r:id="rId9"/>
    <p:sldId id="258" r:id="rId10"/>
    <p:sldId id="1649" r:id="rId11"/>
    <p:sldId id="2147483641" r:id="rId12"/>
    <p:sldId id="2147483643" r:id="rId13"/>
    <p:sldId id="261"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72B51A-A9C9-FC4E-C16A-AB45F0C9D583}" name="Benshoof, Leah" initials="LB" userId="S::leah.benshoof@metlife.com::c09cef3b-2d35-4168-b225-0897540b4511" providerId="AD"/>
  <p188:author id="{5FA5544A-BECB-3DC9-7D90-B015A474E657}" name="Parker, Kelly" initials="PK" userId="S::kelly.parker@metlife.com::c25e8934-d7b9-4141-9262-201d168edf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148D4E-ECFF-4180-966B-93B932875CA1}" v="121" dt="2026-04-01T15:34:12.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3447" autoAdjust="0"/>
  </p:normalViewPr>
  <p:slideViewPr>
    <p:cSldViewPr snapToGrid="0">
      <p:cViewPr varScale="1">
        <p:scale>
          <a:sx n="79" d="100"/>
          <a:sy n="79" d="100"/>
        </p:scale>
        <p:origin x="758" y="62"/>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omments/modernComment_666_6F3A5CEB.xml><?xml version="1.0" encoding="utf-8"?>
<p188:cmLst xmlns:a="http://schemas.openxmlformats.org/drawingml/2006/main" xmlns:r="http://schemas.openxmlformats.org/officeDocument/2006/relationships" xmlns:p188="http://schemas.microsoft.com/office/powerpoint/2018/8/main">
  <p188:cm id="{5D02BFA0-4F90-4780-8D68-08D013703419}" authorId="{5FA5544A-BECB-3DC9-7D90-B015A474E657}" created="2026-03-23T22:42:52.091">
    <pc:sldMkLst xmlns:pc="http://schemas.microsoft.com/office/powerpoint/2013/main/command">
      <pc:docMk/>
      <pc:sldMk cId="1866095851" sldId="1638"/>
    </pc:sldMkLst>
    <p188:replyLst>
      <p188:reply id="{F559BDA7-179D-48D6-958A-71EC543A657E}" authorId="{EC72B51A-A9C9-FC4E-C16A-AB45F0C9D583}" created="2026-03-24T15:56:08.128">
        <p188:txBody>
          <a:bodyPr/>
          <a:lstStyle/>
          <a:p>
            <a:r>
              <a:rPr lang="en-US"/>
              <a:t>I will check, but we could also speak to it. We will also have to see if we have the time to include it. Presentations have to by ~6 mins. </a:t>
            </a:r>
          </a:p>
        </p188:txBody>
      </p188:reply>
    </p188:replyLst>
    <p188:txBody>
      <a:bodyPr/>
      <a:lstStyle/>
      <a:p>
        <a:r>
          <a:rPr lang="en-US"/>
          <a:t>Do we have a slide we can put right before this that outlines/highlights what Spotlite is? I think that would be great leading into this slide. </a:t>
        </a:r>
      </a:p>
    </p188:txBody>
  </p188:cm>
</p188:cmLst>
</file>

<file path=ppt/comments/modernComment_671_EE9C3C94.xml><?xml version="1.0" encoding="utf-8"?>
<p188:cmLst xmlns:a="http://schemas.openxmlformats.org/drawingml/2006/main" xmlns:r="http://schemas.openxmlformats.org/officeDocument/2006/relationships" xmlns:p188="http://schemas.microsoft.com/office/powerpoint/2018/8/main">
  <p188:cm id="{43473407-70C2-4132-90E0-514DC871090C}" authorId="{5FA5544A-BECB-3DC9-7D90-B015A474E657}" created="2026-03-23T22:45:04.779">
    <pc:sldMkLst xmlns:pc="http://schemas.microsoft.com/office/powerpoint/2013/main/command">
      <pc:docMk/>
      <pc:sldMk cId="4003216532" sldId="1649"/>
    </pc:sldMkLst>
    <p188:replyLst>
      <p188:reply id="{9E499023-8F9E-4FAB-9E47-31CC6FACF3FA}" authorId="{EC72B51A-A9C9-FC4E-C16A-AB45F0C9D583}" created="2026-03-24T15:47:55.792">
        <p188:txBody>
          <a:bodyPr/>
          <a:lstStyle/>
          <a:p>
            <a:r>
              <a:rPr lang="en-US"/>
              <a:t>I think we should leave it. We told the State that it would be a one time mailing, so I’m not sure we are doing physical ID cards for this plan year. Let’s chat more about this. </a:t>
            </a:r>
          </a:p>
        </p188:txBody>
        <p188:extLst>
          <p:ext xmlns:p="http://schemas.openxmlformats.org/presentationml/2006/main" uri="{57CB4572-C831-44C2-8A1C-0ADB6CCDFE69}">
            <p223:reactions xmlns:p223="http://schemas.microsoft.com/office/powerpoint/2022/03/main">
              <p223:rxn type="👍">
                <p223:instance time="2026-03-24T15:51:26.413" authorId="{5FA5544A-BECB-3DC9-7D90-B015A474E657}"/>
              </p223:rxn>
            </p223:reactions>
          </p:ext>
        </p188:extLst>
      </p188:reply>
      <p188:reply id="{C385EA76-4B9B-4AF2-9592-91AC08ECC35D}" authorId="{5FA5544A-BECB-3DC9-7D90-B015A474E657}" created="2026-03-24T15:51:52.210">
        <p188:txBody>
          <a:bodyPr/>
          <a:lstStyle/>
          <a:p>
            <a:r>
              <a:rPr lang="en-US"/>
              <a:t>totally okay with that! let's leave it and not open a can of worms haha</a:t>
            </a:r>
          </a:p>
        </p188:txBody>
      </p188:reply>
    </p188:replyLst>
    <p188:txBody>
      <a:bodyPr/>
      <a:lstStyle/>
      <a:p>
        <a:r>
          <a:rPr lang="en-US"/>
          <a:t>should we include something around physical ID cards? or leave it...good either way!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8166F-D84F-4A83-AE13-89D4BCB89E8E}"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6CDA2-3D20-46F0-AF48-2D337192D9DE}" type="slidenum">
              <a:rPr lang="en-US" smtClean="0"/>
              <a:t>‹#›</a:t>
            </a:fld>
            <a:endParaRPr lang="en-US"/>
          </a:p>
        </p:txBody>
      </p:sp>
    </p:spTree>
    <p:extLst>
      <p:ext uri="{BB962C8B-B14F-4D97-AF65-F5344CB8AC3E}">
        <p14:creationId xmlns:p14="http://schemas.microsoft.com/office/powerpoint/2010/main" val="366789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and thanks for joining. Today we’ll walk through your MetLife Dental benefits for the next full plan year July 1, 2026 through June 30, 2027. We’ll cover what’s included, how to save money, and the tools available to help you get the most out of your dental coverage.</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1</a:t>
            </a:fld>
            <a:endParaRPr lang="en-US"/>
          </a:p>
        </p:txBody>
      </p:sp>
    </p:spTree>
    <p:extLst>
      <p:ext uri="{BB962C8B-B14F-4D97-AF65-F5344CB8AC3E}">
        <p14:creationId xmlns:p14="http://schemas.microsoft.com/office/powerpoint/2010/main" val="1569118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MyBenefits is your employee portal making it easy to manage your dental plan online. If you have not already registered, you will need to select “State of New Mexico” and register with your information to access your coverage. Once logged in, you can find dentists, check coverage, estimate the cost of service, track claims, and access your dental ID card—all in one place. </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10</a:t>
            </a:fld>
            <a:endParaRPr lang="en-US"/>
          </a:p>
        </p:txBody>
      </p:sp>
    </p:spTree>
    <p:extLst>
      <p:ext uri="{BB962C8B-B14F-4D97-AF65-F5344CB8AC3E}">
        <p14:creationId xmlns:p14="http://schemas.microsoft.com/office/powerpoint/2010/main" val="297109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Managing your benefits is easy with MyBenefits access and by downloading the MetLife Mobile App. Also important to note, you don’t need a physical dental ID card to receive dental care. Dentists can verify your benefits electronically, making visits simpler and faster.</a:t>
            </a:r>
          </a:p>
        </p:txBody>
      </p:sp>
      <p:sp>
        <p:nvSpPr>
          <p:cNvPr id="4" name="Slide Number Placeholder 3"/>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01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Before we wrap up, here are some key takeaways.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First, you can save money by using in‑network dentists—MetLife gives you access to a large network designed to keep your costs lower.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Second, you don’t have to guess what something will cost. You can check coverage and estimate costs ahead of time using simple online tools provided to you.</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finally, getting care and support is easy. With MyBenefits, the mobile app, and virtual dental visits, help is available when and where you need it.</a:t>
            </a:r>
          </a:p>
          <a:p>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12</a:t>
            </a:fld>
            <a:endParaRPr lang="en-US"/>
          </a:p>
        </p:txBody>
      </p:sp>
    </p:spTree>
    <p:extLst>
      <p:ext uri="{BB962C8B-B14F-4D97-AF65-F5344CB8AC3E}">
        <p14:creationId xmlns:p14="http://schemas.microsoft.com/office/powerpoint/2010/main" val="642189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questions, MetLife’s customer service team is available to help. Don’t forget to also register for MyBenefits to access your information anytime.</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13</a:t>
            </a:fld>
            <a:endParaRPr lang="en-US"/>
          </a:p>
        </p:txBody>
      </p:sp>
    </p:spTree>
    <p:extLst>
      <p:ext uri="{BB962C8B-B14F-4D97-AF65-F5344CB8AC3E}">
        <p14:creationId xmlns:p14="http://schemas.microsoft.com/office/powerpoint/2010/main" val="15653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0DF8-AEBB-EDD9-FAF0-A22CCC447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2F8A3-0B66-BC4D-CE52-091EC6533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CD76A-14C7-1FAB-2148-982BB2EA20A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Thank you again for taking the time to learn about your dental benefits. We’re excited to support you and your family’s oral health throughout this new plan year.</a:t>
            </a:r>
            <a:endParaRPr lang="en-US" dirty="0"/>
          </a:p>
        </p:txBody>
      </p:sp>
      <p:sp>
        <p:nvSpPr>
          <p:cNvPr id="4" name="Slide Number Placeholder 3">
            <a:extLst>
              <a:ext uri="{FF2B5EF4-FFF2-40B4-BE49-F238E27FC236}">
                <a16:creationId xmlns:a16="http://schemas.microsoft.com/office/drawing/2014/main" id="{63CFB40D-A82D-48E7-BA6D-5AA8E4FAEFF3}"/>
              </a:ext>
            </a:extLst>
          </p:cNvPr>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14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can see here the highlights and key features of your dental plan, including deductibles, annual maximums, and orthodontia coverage for both children and adults. Preventive care like cleanings and exams are covered without having to meet the deductible, and you’ll see higher annual maximums if you choose the new Buy‑Up plan offered.</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2</a:t>
            </a:fld>
            <a:endParaRPr lang="en-US"/>
          </a:p>
        </p:txBody>
      </p:sp>
    </p:spTree>
    <p:extLst>
      <p:ext uri="{BB962C8B-B14F-4D97-AF65-F5344CB8AC3E}">
        <p14:creationId xmlns:p14="http://schemas.microsoft.com/office/powerpoint/2010/main" val="52978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how preventative, basic, and major services are covered under both the Base and Buy Up plans. Preventive care is covered at 100% when you visit a network dentist so be sure to schedule your two preventive visits each plan year to maximize your benefits. For basic and major services, the Buy‑Up plan pays an even higher percentage at network dentists, which can lower your out‑of‑pocket costs if you expect dental work beyond routine care. </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3</a:t>
            </a:fld>
            <a:endParaRPr lang="en-US"/>
          </a:p>
        </p:txBody>
      </p:sp>
    </p:spTree>
    <p:extLst>
      <p:ext uri="{BB962C8B-B14F-4D97-AF65-F5344CB8AC3E}">
        <p14:creationId xmlns:p14="http://schemas.microsoft.com/office/powerpoint/2010/main" val="308100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Both the Base and Buy Up plans use the MetLife PDP Plus Network. Shortly, we will also share more about </a:t>
            </a:r>
            <a:r>
              <a:rPr lang="en-US" sz="1200" kern="1200" dirty="0" err="1">
                <a:solidFill>
                  <a:schemeClr val="tx1"/>
                </a:solidFill>
                <a:effectLst/>
                <a:latin typeface="+mn-lt"/>
                <a:ea typeface="+mn-ea"/>
                <a:cs typeface="+mn-cs"/>
              </a:rPr>
              <a:t>Spotlite</a:t>
            </a:r>
            <a:r>
              <a:rPr lang="en-US" sz="1200" kern="1200" dirty="0">
                <a:solidFill>
                  <a:schemeClr val="tx1"/>
                </a:solidFill>
                <a:effectLst/>
                <a:latin typeface="+mn-lt"/>
                <a:ea typeface="+mn-ea"/>
                <a:cs typeface="+mn-cs"/>
              </a:rPr>
              <a:t> dentists which is a highlighted group within the network. One of the easiest ways to save money is by using a MetLife network dentist. Network providers agree to discounted rates with MetLife, and your plan pays more of the cost. This example shows how choosing a network provider, especially when also participating in the Buy Up plan, can significantly reduce what you pay.</a:t>
            </a:r>
            <a:endParaRPr lang="en-US" dirty="0"/>
          </a:p>
        </p:txBody>
      </p:sp>
      <p:sp>
        <p:nvSpPr>
          <p:cNvPr id="4" name="Slide Number Placeholder 3"/>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63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Orthodontia coverage is available for both children and adults. Children must begin treatment before age 18, and coverage is paid up to a lifetime maximum depending on the plan you choose. Adult orthodontia is also covered, which is not something all dental plans offer.</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5</a:t>
            </a:fld>
            <a:endParaRPr lang="en-US"/>
          </a:p>
        </p:txBody>
      </p:sp>
    </p:spTree>
    <p:extLst>
      <p:ext uri="{BB962C8B-B14F-4D97-AF65-F5344CB8AC3E}">
        <p14:creationId xmlns:p14="http://schemas.microsoft.com/office/powerpoint/2010/main" val="96152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easily find a network dentist using MetLife’s Find a Dentist tool. Just visit metlife.com, select ‘Find a Dentist,’ choose the PDP Plus network, and search by ZIP code or city to find participating providers near you. We are also excited to share that 52 new unique providers were added to the network within New Mexico  in the last 6 months!</a:t>
            </a:r>
            <a:endParaRPr lang="en-US" dirty="0"/>
          </a:p>
        </p:txBody>
      </p:sp>
      <p:sp>
        <p:nvSpPr>
          <p:cNvPr id="4" name="Slide Number Placeholder 3"/>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66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 search for a network dentist, you will see some providers highlighted as </a:t>
            </a:r>
            <a:r>
              <a:rPr lang="en-US" sz="1200" kern="1200" dirty="0" err="1">
                <a:solidFill>
                  <a:schemeClr val="tx1"/>
                </a:solidFill>
                <a:effectLst/>
                <a:latin typeface="+mn-lt"/>
                <a:ea typeface="+mn-ea"/>
                <a:cs typeface="+mn-cs"/>
              </a:rPr>
              <a:t>SpotLite</a:t>
            </a:r>
            <a:r>
              <a:rPr lang="en-US" sz="1200" kern="1200" dirty="0">
                <a:solidFill>
                  <a:schemeClr val="tx1"/>
                </a:solidFill>
                <a:effectLst/>
                <a:latin typeface="+mn-lt"/>
                <a:ea typeface="+mn-ea"/>
                <a:cs typeface="+mn-cs"/>
              </a:rPr>
              <a:t> dentists. These are dentists within the MetLife network who focus on preventive care and improved oral health outcomes. You can find </a:t>
            </a:r>
            <a:r>
              <a:rPr lang="en-US" sz="1200" kern="1200" dirty="0" err="1">
                <a:solidFill>
                  <a:schemeClr val="tx1"/>
                </a:solidFill>
                <a:effectLst/>
                <a:latin typeface="+mn-lt"/>
                <a:ea typeface="+mn-ea"/>
                <a:cs typeface="+mn-cs"/>
              </a:rPr>
              <a:t>SpotLite</a:t>
            </a:r>
            <a:r>
              <a:rPr lang="en-US" sz="1200" kern="1200" dirty="0">
                <a:solidFill>
                  <a:schemeClr val="tx1"/>
                </a:solidFill>
                <a:effectLst/>
                <a:latin typeface="+mn-lt"/>
                <a:ea typeface="+mn-ea"/>
                <a:cs typeface="+mn-cs"/>
              </a:rPr>
              <a:t> providers using the same Find a Dentist tool we reviewed in the slide previously. Use this tool today to help you make informed choices about your care.</a:t>
            </a:r>
            <a:endParaRPr lang="en-US" dirty="0"/>
          </a:p>
        </p:txBody>
      </p:sp>
      <p:sp>
        <p:nvSpPr>
          <p:cNvPr id="4" name="Slide Number Placeholder 3"/>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15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more complex or costly dental work, MetLife recommends requesting a pre‑treatment estimate. This lets you see what your plan may cover and what your out‑of‑pocket cost could be before you move forward with treatment.</a:t>
            </a:r>
            <a:endParaRPr lang="en-US" dirty="0"/>
          </a:p>
        </p:txBody>
      </p:sp>
      <p:sp>
        <p:nvSpPr>
          <p:cNvPr id="4" name="Slide Number Placeholder 3"/>
          <p:cNvSpPr>
            <a:spLocks noGrp="1"/>
          </p:cNvSpPr>
          <p:nvPr>
            <p:ph type="sldNum" sz="quarter" idx="5"/>
          </p:nvPr>
        </p:nvSpPr>
        <p:spPr/>
        <p:txBody>
          <a:bodyPr/>
          <a:lstStyle/>
          <a:p>
            <a:fld id="{6C26CDA2-3D20-46F0-AF48-2D337192D9DE}" type="slidenum">
              <a:rPr lang="en-US" smtClean="0"/>
              <a:t>8</a:t>
            </a:fld>
            <a:endParaRPr lang="en-US"/>
          </a:p>
        </p:txBody>
      </p:sp>
    </p:spTree>
    <p:extLst>
      <p:ext uri="{BB962C8B-B14F-4D97-AF65-F5344CB8AC3E}">
        <p14:creationId xmlns:p14="http://schemas.microsoft.com/office/powerpoint/2010/main" val="36384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MetLife Dental also offers a </a:t>
            </a:r>
            <a:r>
              <a:rPr lang="en-US" sz="1200" kern="1200" dirty="0" err="1">
                <a:solidFill>
                  <a:schemeClr val="tx1"/>
                </a:solidFill>
                <a:effectLst/>
                <a:latin typeface="+mn-lt"/>
                <a:ea typeface="+mn-ea"/>
                <a:cs typeface="+mn-cs"/>
              </a:rPr>
              <a:t>Teledentistry</a:t>
            </a:r>
            <a:r>
              <a:rPr lang="en-US" sz="1200" kern="1200" dirty="0">
                <a:solidFill>
                  <a:schemeClr val="tx1"/>
                </a:solidFill>
                <a:effectLst/>
                <a:latin typeface="+mn-lt"/>
                <a:ea typeface="+mn-ea"/>
                <a:cs typeface="+mn-cs"/>
              </a:rPr>
              <a:t> option. With </a:t>
            </a:r>
            <a:r>
              <a:rPr lang="en-US" sz="1200" kern="1200" dirty="0" err="1">
                <a:solidFill>
                  <a:schemeClr val="tx1"/>
                </a:solidFill>
                <a:effectLst/>
                <a:latin typeface="+mn-lt"/>
                <a:ea typeface="+mn-ea"/>
                <a:cs typeface="+mn-cs"/>
              </a:rPr>
              <a:t>teledentistry</a:t>
            </a:r>
            <a:r>
              <a:rPr lang="en-US" sz="1200" kern="1200" dirty="0">
                <a:solidFill>
                  <a:schemeClr val="tx1"/>
                </a:solidFill>
                <a:effectLst/>
                <a:latin typeface="+mn-lt"/>
                <a:ea typeface="+mn-ea"/>
                <a:cs typeface="+mn-cs"/>
              </a:rPr>
              <a:t>, you can connect with a licensed dentist anytime, anywhere. This option is best for urgent dental concerns, pain, or questions when you can’t get to a dentist right away. It’s a best practice to have all of the information ready before you register or log in to your Virtual Dental Care account.</a:t>
            </a:r>
            <a:endParaRPr lang="en-US" dirty="0"/>
          </a:p>
        </p:txBody>
      </p:sp>
      <p:sp>
        <p:nvSpPr>
          <p:cNvPr id="4" name="Slide Number Placeholder 3"/>
          <p:cNvSpPr>
            <a:spLocks noGrp="1"/>
          </p:cNvSpPr>
          <p:nvPr>
            <p:ph type="sldNum" sz="quarter" idx="5"/>
          </p:nvPr>
        </p:nvSpPr>
        <p:spPr/>
        <p:txBody>
          <a:bodyPr/>
          <a:lstStyle/>
          <a:p>
            <a:pPr marL="0" marR="0" lvl="0" indent="0" algn="r" defTabSz="554387" rtl="0" eaLnBrk="1" fontAlgn="auto" latinLnBrk="0" hangingPunct="1">
              <a:lnSpc>
                <a:spcPct val="100000"/>
              </a:lnSpc>
              <a:spcBef>
                <a:spcPts val="0"/>
              </a:spcBef>
              <a:spcAft>
                <a:spcPts val="0"/>
              </a:spcAft>
              <a:buClrTx/>
              <a:buSzTx/>
              <a:buFontTx/>
              <a:buNone/>
              <a:tabLst/>
              <a:defRPr/>
            </a:pPr>
            <a:fld id="{EC978629-B95C-47FB-8171-2734BBCEB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543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182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jpe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7" name="Picture 6" descr="A person wearing a red hat and a maroon shirt&#10;&#10;AI-generated content may be incorrect.">
            <a:extLst>
              <a:ext uri="{FF2B5EF4-FFF2-40B4-BE49-F238E27FC236}">
                <a16:creationId xmlns:a16="http://schemas.microsoft.com/office/drawing/2014/main" id="{CE825168-AE96-615E-68B4-D94E15FEABE7}"/>
              </a:ext>
            </a:extLst>
          </p:cNvPr>
          <p:cNvPicPr>
            <a:picLocks noChangeAspect="1"/>
          </p:cNvPicPr>
          <p:nvPr userDrawn="1"/>
        </p:nvPicPr>
        <p:blipFill>
          <a:blip r:embed="rId6">
            <a:extLst>
              <a:ext uri="{28A0092B-C50C-407E-A947-70E740481C1C}">
                <a14:useLocalDpi xmlns:a14="http://schemas.microsoft.com/office/drawing/2010/main" val="0"/>
              </a:ext>
            </a:extLst>
          </a:blip>
          <a:srcRect r="18634" b="15907"/>
          <a:stretch>
            <a:fillRect/>
          </a:stretch>
        </p:blipFill>
        <p:spPr>
          <a:xfrm>
            <a:off x="6361533" y="379429"/>
            <a:ext cx="5014798" cy="6478571"/>
          </a:xfrm>
          <a:prstGeom prst="rect">
            <a:avLst/>
          </a:prstGeom>
        </p:spPr>
      </p:pic>
      <p:pic>
        <p:nvPicPr>
          <p:cNvPr id="6" name="Picture 5">
            <a:extLst>
              <a:ext uri="{FF2B5EF4-FFF2-40B4-BE49-F238E27FC236}">
                <a16:creationId xmlns:a16="http://schemas.microsoft.com/office/drawing/2014/main" id="{140A3E19-6FD4-9339-29C3-86DB28EC667E}"/>
              </a:ext>
            </a:extLst>
          </p:cNvPr>
          <p:cNvPicPr>
            <a:picLocks noChangeAspect="1"/>
          </p:cNvPicPr>
          <p:nvPr userDrawn="1"/>
        </p:nvPicPr>
        <p:blipFill>
          <a:blip r:embed="rId7"/>
          <a:stretch>
            <a:fillRect/>
          </a:stretch>
        </p:blipFill>
        <p:spPr>
          <a:xfrm>
            <a:off x="3343564" y="6038237"/>
            <a:ext cx="1466718" cy="278676"/>
          </a:xfrm>
          <a:prstGeom prst="rect">
            <a:avLst/>
          </a:prstGeom>
        </p:spPr>
      </p:pic>
      <p:pic>
        <p:nvPicPr>
          <p:cNvPr id="8" name="Picture 7">
            <a:extLst>
              <a:ext uri="{FF2B5EF4-FFF2-40B4-BE49-F238E27FC236}">
                <a16:creationId xmlns:a16="http://schemas.microsoft.com/office/drawing/2014/main" id="{2972EFFA-32F0-4470-4B14-737C74AAC84C}"/>
              </a:ext>
            </a:extLst>
          </p:cNvPr>
          <p:cNvPicPr>
            <a:picLocks noChangeAspect="1"/>
          </p:cNvPicPr>
          <p:nvPr userDrawn="1"/>
        </p:nvPicPr>
        <p:blipFill>
          <a:blip r:embed="rId8"/>
          <a:stretch>
            <a:fillRect/>
          </a:stretch>
        </p:blipFill>
        <p:spPr>
          <a:xfrm>
            <a:off x="2167866" y="5967582"/>
            <a:ext cx="493776" cy="501553"/>
          </a:xfrm>
          <a:prstGeom prst="rect">
            <a:avLst/>
          </a:prstGeom>
        </p:spPr>
      </p:pic>
      <p:pic>
        <p:nvPicPr>
          <p:cNvPr id="9" name="Picture 8">
            <a:extLst>
              <a:ext uri="{FF2B5EF4-FFF2-40B4-BE49-F238E27FC236}">
                <a16:creationId xmlns:a16="http://schemas.microsoft.com/office/drawing/2014/main" id="{FD76BA68-7B0D-598C-C3B2-E2C8C4A163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0006" y="5986422"/>
            <a:ext cx="492225" cy="492225"/>
          </a:xfrm>
          <a:prstGeom prst="rect">
            <a:avLst/>
          </a:prstGeom>
        </p:spPr>
      </p:pic>
      <p:cxnSp>
        <p:nvCxnSpPr>
          <p:cNvPr id="12" name="Straight Connector 11">
            <a:extLst>
              <a:ext uri="{FF2B5EF4-FFF2-40B4-BE49-F238E27FC236}">
                <a16:creationId xmlns:a16="http://schemas.microsoft.com/office/drawing/2014/main" id="{F36D726D-0831-2791-E226-93CCDE36626D}"/>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8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Title 1 Line + Separator Lin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44ED958-BF9A-4387-9817-C174A60D394C}"/>
              </a:ext>
            </a:extLst>
          </p:cNvPr>
          <p:cNvCxnSpPr>
            <a:cxnSpLocks/>
          </p:cNvCxnSpPr>
          <p:nvPr userDrawn="1"/>
        </p:nvCxnSpPr>
        <p:spPr>
          <a:xfrm>
            <a:off x="596893" y="1253128"/>
            <a:ext cx="109751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9BDDE786-EB15-E6F4-1C6E-1FD8B63B44FC}"/>
              </a:ext>
            </a:extLst>
          </p:cNvPr>
          <p:cNvSpPr>
            <a:spLocks noGrp="1"/>
          </p:cNvSpPr>
          <p:nvPr>
            <p:ph type="title" hasCustomPrompt="1"/>
          </p:nvPr>
        </p:nvSpPr>
        <p:spPr>
          <a:xfrm>
            <a:off x="596900" y="474377"/>
            <a:ext cx="10998202" cy="443198"/>
          </a:xfrm>
        </p:spPr>
        <p:txBody>
          <a:bodyPr/>
          <a:lstStyle>
            <a:lvl1pPr marL="0" indent="0">
              <a:defRPr/>
            </a:lvl1pPr>
          </a:lstStyle>
          <a:p>
            <a:r>
              <a:rPr lang="en-GB"/>
              <a:t>Text goes here. 1 line max</a:t>
            </a:r>
            <a:endParaRPr lang="en-US"/>
          </a:p>
        </p:txBody>
      </p:sp>
      <p:sp>
        <p:nvSpPr>
          <p:cNvPr id="10" name="Footer Placeholder 9">
            <a:extLst>
              <a:ext uri="{FF2B5EF4-FFF2-40B4-BE49-F238E27FC236}">
                <a16:creationId xmlns:a16="http://schemas.microsoft.com/office/drawing/2014/main" id="{8EA5A8E0-8EB7-5C9B-8E26-86649C19ED0F}"/>
              </a:ext>
            </a:extLst>
          </p:cNvPr>
          <p:cNvSpPr>
            <a:spLocks noGrp="1"/>
          </p:cNvSpPr>
          <p:nvPr>
            <p:ph type="ftr" sz="quarter" idx="10"/>
          </p:nvPr>
        </p:nvSpPr>
        <p:spPr/>
        <p:txBody>
          <a:bodyPr/>
          <a:lstStyle/>
          <a:p>
            <a:pPr marL="54864" indent="-54864" defTabSz="554463">
              <a:buFont typeface="Arial" panose="020B0604020202020204" pitchFamily="34" charset="0"/>
              <a:buNone/>
            </a:pPr>
            <a:r>
              <a:rPr lang="en-US"/>
              <a:t>Footnote text</a:t>
            </a:r>
          </a:p>
        </p:txBody>
      </p:sp>
      <p:pic>
        <p:nvPicPr>
          <p:cNvPr id="2" name="Picture 1">
            <a:extLst>
              <a:ext uri="{FF2B5EF4-FFF2-40B4-BE49-F238E27FC236}">
                <a16:creationId xmlns:a16="http://schemas.microsoft.com/office/drawing/2014/main" id="{7D1B5D2B-B3C7-DB6E-A207-E6A619A5E158}"/>
              </a:ext>
            </a:extLst>
          </p:cNvPr>
          <p:cNvPicPr>
            <a:picLocks noChangeAspect="1"/>
          </p:cNvPicPr>
          <p:nvPr userDrawn="1"/>
        </p:nvPicPr>
        <p:blipFill>
          <a:blip r:embed="rId2"/>
          <a:stretch>
            <a:fillRect/>
          </a:stretch>
        </p:blipFill>
        <p:spPr>
          <a:xfrm>
            <a:off x="10105286" y="6453873"/>
            <a:ext cx="1466718" cy="278676"/>
          </a:xfrm>
          <a:prstGeom prst="rect">
            <a:avLst/>
          </a:prstGeom>
        </p:spPr>
      </p:pic>
    </p:spTree>
    <p:extLst>
      <p:ext uri="{BB962C8B-B14F-4D97-AF65-F5344CB8AC3E}">
        <p14:creationId xmlns:p14="http://schemas.microsoft.com/office/powerpoint/2010/main" val="414937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Title 2 Line + Separator Line">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113135B-132A-8CE7-D9CF-A16E844A3AED}"/>
              </a:ext>
            </a:extLst>
          </p:cNvPr>
          <p:cNvCxnSpPr>
            <a:cxnSpLocks/>
          </p:cNvCxnSpPr>
          <p:nvPr userDrawn="1"/>
        </p:nvCxnSpPr>
        <p:spPr>
          <a:xfrm>
            <a:off x="596893" y="1700499"/>
            <a:ext cx="109751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3C3AF8F5-A5F8-4102-C1E8-31AF8C002533}"/>
              </a:ext>
            </a:extLst>
          </p:cNvPr>
          <p:cNvSpPr>
            <a:spLocks noGrp="1"/>
          </p:cNvSpPr>
          <p:nvPr>
            <p:ph type="title" hasCustomPrompt="1"/>
          </p:nvPr>
        </p:nvSpPr>
        <p:spPr>
          <a:xfrm>
            <a:off x="596900" y="474377"/>
            <a:ext cx="10998204" cy="886397"/>
          </a:xfrm>
        </p:spPr>
        <p:txBody>
          <a:bodyPr>
            <a:noAutofit/>
          </a:bodyPr>
          <a:lstStyle>
            <a:lvl1pPr marL="0" indent="0">
              <a:defRPr/>
            </a:lvl1pPr>
          </a:lstStyle>
          <a:p>
            <a:pPr lvl="0"/>
            <a:r>
              <a:rPr lang="en-GB"/>
              <a:t>Text goes here. 2 lines max</a:t>
            </a:r>
            <a:endParaRPr lang="en-US"/>
          </a:p>
        </p:txBody>
      </p:sp>
      <p:sp>
        <p:nvSpPr>
          <p:cNvPr id="12" name="Footer Placeholder 11">
            <a:extLst>
              <a:ext uri="{FF2B5EF4-FFF2-40B4-BE49-F238E27FC236}">
                <a16:creationId xmlns:a16="http://schemas.microsoft.com/office/drawing/2014/main" id="{2B4DDDD1-2A22-2664-08FD-108C97D0BF30}"/>
              </a:ext>
            </a:extLst>
          </p:cNvPr>
          <p:cNvSpPr>
            <a:spLocks noGrp="1"/>
          </p:cNvSpPr>
          <p:nvPr>
            <p:ph type="ftr" sz="quarter" idx="10"/>
          </p:nvPr>
        </p:nvSpPr>
        <p:spPr/>
        <p:txBody>
          <a:bodyPr/>
          <a:lstStyle/>
          <a:p>
            <a:pPr marL="54864" indent="-54864" defTabSz="554463">
              <a:buFont typeface="Arial" panose="020B0604020202020204" pitchFamily="34" charset="0"/>
              <a:buNone/>
            </a:pPr>
            <a:r>
              <a:rPr lang="en-US"/>
              <a:t>Footnote text</a:t>
            </a:r>
          </a:p>
        </p:txBody>
      </p:sp>
      <p:pic>
        <p:nvPicPr>
          <p:cNvPr id="3" name="Picture 2">
            <a:extLst>
              <a:ext uri="{FF2B5EF4-FFF2-40B4-BE49-F238E27FC236}">
                <a16:creationId xmlns:a16="http://schemas.microsoft.com/office/drawing/2014/main" id="{8E160054-CDE8-4B4D-FEB2-7CB026504A71}"/>
              </a:ext>
            </a:extLst>
          </p:cNvPr>
          <p:cNvPicPr>
            <a:picLocks noChangeAspect="1"/>
          </p:cNvPicPr>
          <p:nvPr userDrawn="1"/>
        </p:nvPicPr>
        <p:blipFill>
          <a:blip r:embed="rId2"/>
          <a:stretch>
            <a:fillRect/>
          </a:stretch>
        </p:blipFill>
        <p:spPr>
          <a:xfrm>
            <a:off x="10105286" y="6383623"/>
            <a:ext cx="1466718" cy="278676"/>
          </a:xfrm>
          <a:prstGeom prst="rect">
            <a:avLst/>
          </a:prstGeom>
        </p:spPr>
      </p:pic>
    </p:spTree>
    <p:extLst>
      <p:ext uri="{BB962C8B-B14F-4D97-AF65-F5344CB8AC3E}">
        <p14:creationId xmlns:p14="http://schemas.microsoft.com/office/powerpoint/2010/main" val="42891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1 Line + Subtitle 2 Line + Box">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18752C2F-068C-E94A-AF96-64ECC0DAFAD8}"/>
              </a:ext>
            </a:extLst>
          </p:cNvPr>
          <p:cNvSpPr>
            <a:spLocks noGrp="1"/>
          </p:cNvSpPr>
          <p:nvPr>
            <p:ph type="body" sz="quarter" idx="25" hasCustomPrompt="1"/>
          </p:nvPr>
        </p:nvSpPr>
        <p:spPr>
          <a:xfrm>
            <a:off x="596896" y="996010"/>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accent5"/>
                </a:solidFill>
                <a:latin typeface="+mn-lt"/>
                <a:cs typeface="Arial" panose="020B0604020202020204" pitchFamily="34" charset="0"/>
              </a:defRPr>
            </a:lvl1pPr>
          </a:lstStyle>
          <a:p>
            <a:pPr lvl="0"/>
            <a:r>
              <a:rPr lang="en-GB"/>
              <a:t>Subtitle goes here. 2 lines max</a:t>
            </a:r>
          </a:p>
        </p:txBody>
      </p:sp>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7"/>
            <a:ext cx="10998204" cy="443198"/>
          </a:xfrm>
        </p:spPr>
        <p:txBody>
          <a:bodyPr>
            <a:noAutofit/>
          </a:bodyPr>
          <a:lstStyle>
            <a:lvl1pPr marL="0" indent="0">
              <a:buFont typeface="Arial" panose="020B0604020202020204" pitchFamily="34" charset="0"/>
              <a:buNone/>
              <a:defRPr/>
            </a:lvl1pPr>
          </a:lstStyle>
          <a:p>
            <a:r>
              <a:rPr lang="en-GB"/>
              <a:t>Text goes here. 1 line max</a:t>
            </a:r>
            <a:endParaRPr lang="en-US"/>
          </a:p>
        </p:txBody>
      </p:sp>
      <p:sp>
        <p:nvSpPr>
          <p:cNvPr id="9" name="Footer Placeholder 8">
            <a:extLst>
              <a:ext uri="{FF2B5EF4-FFF2-40B4-BE49-F238E27FC236}">
                <a16:creationId xmlns:a16="http://schemas.microsoft.com/office/drawing/2014/main" id="{576F53F8-A330-BD7B-BCC0-27311A59C72F}"/>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sp>
        <p:nvSpPr>
          <p:cNvPr id="3" name="Rectangle 2">
            <a:extLst>
              <a:ext uri="{FF2B5EF4-FFF2-40B4-BE49-F238E27FC236}">
                <a16:creationId xmlns:a16="http://schemas.microsoft.com/office/drawing/2014/main" id="{F40F75F8-013F-D26B-7BE9-C8319D9F53BB}"/>
              </a:ext>
            </a:extLst>
          </p:cNvPr>
          <p:cNvSpPr/>
          <p:nvPr userDrawn="1"/>
        </p:nvSpPr>
        <p:spPr>
          <a:xfrm>
            <a:off x="596896" y="1714499"/>
            <a:ext cx="10998217" cy="3793855"/>
          </a:xfrm>
          <a:prstGeom prst="rect">
            <a:avLst/>
          </a:prstGeom>
          <a:solidFill>
            <a:schemeClr val="bg1"/>
          </a:solidFill>
          <a:ln>
            <a:noFill/>
          </a:ln>
          <a:effectLst>
            <a:outerShdw blurRad="1905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4" name="Picture 3">
            <a:extLst>
              <a:ext uri="{FF2B5EF4-FFF2-40B4-BE49-F238E27FC236}">
                <a16:creationId xmlns:a16="http://schemas.microsoft.com/office/drawing/2014/main" id="{CDF135E3-FA8D-8855-9883-DA961BB43239}"/>
              </a:ext>
            </a:extLst>
          </p:cNvPr>
          <p:cNvPicPr>
            <a:picLocks noChangeAspect="1"/>
          </p:cNvPicPr>
          <p:nvPr userDrawn="1"/>
        </p:nvPicPr>
        <p:blipFill>
          <a:blip r:embed="rId2"/>
          <a:stretch>
            <a:fillRect/>
          </a:stretch>
        </p:blipFill>
        <p:spPr>
          <a:xfrm>
            <a:off x="10128384" y="6383623"/>
            <a:ext cx="1466718" cy="278676"/>
          </a:xfrm>
          <a:prstGeom prst="rect">
            <a:avLst/>
          </a:prstGeom>
        </p:spPr>
      </p:pic>
    </p:spTree>
    <p:extLst>
      <p:ext uri="{BB962C8B-B14F-4D97-AF65-F5344CB8AC3E}">
        <p14:creationId xmlns:p14="http://schemas.microsoft.com/office/powerpoint/2010/main" val="179713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1 Line + Subtitle 2 Line">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18752C2F-068C-E94A-AF96-64ECC0DAFAD8}"/>
              </a:ext>
            </a:extLst>
          </p:cNvPr>
          <p:cNvSpPr>
            <a:spLocks noGrp="1"/>
          </p:cNvSpPr>
          <p:nvPr>
            <p:ph type="body" sz="quarter" idx="25" hasCustomPrompt="1"/>
          </p:nvPr>
        </p:nvSpPr>
        <p:spPr>
          <a:xfrm>
            <a:off x="596896" y="996010"/>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accent5"/>
                </a:solidFill>
                <a:latin typeface="+mn-lt"/>
                <a:cs typeface="Arial" panose="020B0604020202020204" pitchFamily="34" charset="0"/>
              </a:defRPr>
            </a:lvl1pPr>
          </a:lstStyle>
          <a:p>
            <a:pPr lvl="0"/>
            <a:r>
              <a:rPr lang="en-GB"/>
              <a:t>Subtitle goes here. 2 lines max</a:t>
            </a:r>
          </a:p>
        </p:txBody>
      </p:sp>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7"/>
            <a:ext cx="10998204" cy="443198"/>
          </a:xfrm>
        </p:spPr>
        <p:txBody>
          <a:bodyPr>
            <a:noAutofit/>
          </a:bodyPr>
          <a:lstStyle>
            <a:lvl1pPr marL="0" indent="0">
              <a:buFont typeface="Arial" panose="020B0604020202020204" pitchFamily="34" charset="0"/>
              <a:buNone/>
              <a:defRPr/>
            </a:lvl1pPr>
          </a:lstStyle>
          <a:p>
            <a:r>
              <a:rPr lang="en-GB"/>
              <a:t>Text goes here. 1 line max</a:t>
            </a:r>
            <a:endParaRPr lang="en-US"/>
          </a:p>
        </p:txBody>
      </p:sp>
      <p:sp>
        <p:nvSpPr>
          <p:cNvPr id="9" name="Footer Placeholder 8">
            <a:extLst>
              <a:ext uri="{FF2B5EF4-FFF2-40B4-BE49-F238E27FC236}">
                <a16:creationId xmlns:a16="http://schemas.microsoft.com/office/drawing/2014/main" id="{576F53F8-A330-BD7B-BCC0-27311A59C72F}"/>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pic>
        <p:nvPicPr>
          <p:cNvPr id="3" name="Picture 2">
            <a:extLst>
              <a:ext uri="{FF2B5EF4-FFF2-40B4-BE49-F238E27FC236}">
                <a16:creationId xmlns:a16="http://schemas.microsoft.com/office/drawing/2014/main" id="{C762E38E-7FBD-E0ED-33F0-F55169347C05}"/>
              </a:ext>
            </a:extLst>
          </p:cNvPr>
          <p:cNvPicPr>
            <a:picLocks noChangeAspect="1"/>
          </p:cNvPicPr>
          <p:nvPr userDrawn="1"/>
        </p:nvPicPr>
        <p:blipFill>
          <a:blip r:embed="rId2"/>
          <a:stretch>
            <a:fillRect/>
          </a:stretch>
        </p:blipFill>
        <p:spPr>
          <a:xfrm>
            <a:off x="10128384" y="6383623"/>
            <a:ext cx="1466718" cy="278676"/>
          </a:xfrm>
          <a:prstGeom prst="rect">
            <a:avLst/>
          </a:prstGeom>
        </p:spPr>
      </p:pic>
    </p:spTree>
    <p:extLst>
      <p:ext uri="{BB962C8B-B14F-4D97-AF65-F5344CB8AC3E}">
        <p14:creationId xmlns:p14="http://schemas.microsoft.com/office/powerpoint/2010/main" val="163964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Title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6"/>
            <a:ext cx="10998200" cy="886397"/>
          </a:xfrm>
        </p:spPr>
        <p:txBody>
          <a:bodyPr anchor="t">
            <a:noAutofit/>
          </a:bodyPr>
          <a:lstStyle>
            <a:lvl1pPr marL="0" indent="0">
              <a:buFont typeface="Arial" panose="020B0604020202020204" pitchFamily="34" charset="0"/>
              <a:buNone/>
              <a:defRPr/>
            </a:lvl1pPr>
          </a:lstStyle>
          <a:p>
            <a:r>
              <a:rPr lang="en-GB"/>
              <a:t>Text goes here. 2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pic>
        <p:nvPicPr>
          <p:cNvPr id="3" name="Picture 2">
            <a:extLst>
              <a:ext uri="{FF2B5EF4-FFF2-40B4-BE49-F238E27FC236}">
                <a16:creationId xmlns:a16="http://schemas.microsoft.com/office/drawing/2014/main" id="{16F52800-C397-DA90-93E7-36F20317F0DD}"/>
              </a:ext>
            </a:extLst>
          </p:cNvPr>
          <p:cNvPicPr>
            <a:picLocks noChangeAspect="1"/>
          </p:cNvPicPr>
          <p:nvPr userDrawn="1"/>
        </p:nvPicPr>
        <p:blipFill>
          <a:blip r:embed="rId2"/>
          <a:stretch>
            <a:fillRect/>
          </a:stretch>
        </p:blipFill>
        <p:spPr>
          <a:xfrm>
            <a:off x="10128382" y="6383624"/>
            <a:ext cx="1466718" cy="278676"/>
          </a:xfrm>
          <a:prstGeom prst="rect">
            <a:avLst/>
          </a:prstGeom>
        </p:spPr>
      </p:pic>
    </p:spTree>
    <p:extLst>
      <p:ext uri="{BB962C8B-B14F-4D97-AF65-F5344CB8AC3E}">
        <p14:creationId xmlns:p14="http://schemas.microsoft.com/office/powerpoint/2010/main" val="401135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Title 2 Line + Subtitle 2 Line">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18752C2F-068C-E94A-AF96-64ECC0DAFAD8}"/>
              </a:ext>
            </a:extLst>
          </p:cNvPr>
          <p:cNvSpPr>
            <a:spLocks noGrp="1"/>
          </p:cNvSpPr>
          <p:nvPr>
            <p:ph type="body" sz="quarter" idx="25" hasCustomPrompt="1"/>
          </p:nvPr>
        </p:nvSpPr>
        <p:spPr>
          <a:xfrm>
            <a:off x="596892" y="1439208"/>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accent5"/>
                </a:solidFill>
                <a:latin typeface="+mn-lt"/>
                <a:cs typeface="Arial" panose="020B0604020202020204" pitchFamily="34" charset="0"/>
              </a:defRPr>
            </a:lvl1pPr>
          </a:lstStyle>
          <a:p>
            <a:pPr lvl="0"/>
            <a:r>
              <a:rPr lang="en-GB"/>
              <a:t>Subtitle goes here. 2 lines max</a:t>
            </a:r>
          </a:p>
        </p:txBody>
      </p:sp>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6"/>
            <a:ext cx="10998200" cy="886397"/>
          </a:xfrm>
        </p:spPr>
        <p:txBody>
          <a:bodyPr anchor="t">
            <a:noAutofit/>
          </a:bodyPr>
          <a:lstStyle>
            <a:lvl1pPr marL="0" indent="0">
              <a:buFont typeface="Arial" panose="020B0604020202020204" pitchFamily="34" charset="0"/>
              <a:buNone/>
              <a:defRPr/>
            </a:lvl1pPr>
          </a:lstStyle>
          <a:p>
            <a:r>
              <a:rPr lang="en-GB"/>
              <a:t>Text goes here. 2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pic>
        <p:nvPicPr>
          <p:cNvPr id="3" name="Picture 2">
            <a:extLst>
              <a:ext uri="{FF2B5EF4-FFF2-40B4-BE49-F238E27FC236}">
                <a16:creationId xmlns:a16="http://schemas.microsoft.com/office/drawing/2014/main" id="{63C2FD92-9912-BC93-41A4-2C848B7767C4}"/>
              </a:ext>
            </a:extLst>
          </p:cNvPr>
          <p:cNvPicPr>
            <a:picLocks noChangeAspect="1"/>
          </p:cNvPicPr>
          <p:nvPr userDrawn="1"/>
        </p:nvPicPr>
        <p:blipFill>
          <a:blip r:embed="rId2"/>
          <a:stretch>
            <a:fillRect/>
          </a:stretch>
        </p:blipFill>
        <p:spPr>
          <a:xfrm>
            <a:off x="10128382" y="6383624"/>
            <a:ext cx="1466718" cy="278676"/>
          </a:xfrm>
          <a:prstGeom prst="rect">
            <a:avLst/>
          </a:prstGeom>
        </p:spPr>
      </p:pic>
    </p:spTree>
    <p:extLst>
      <p:ext uri="{BB962C8B-B14F-4D97-AF65-F5344CB8AC3E}">
        <p14:creationId xmlns:p14="http://schemas.microsoft.com/office/powerpoint/2010/main" val="387543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Title 2 Line +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6"/>
            <a:ext cx="10998200" cy="886397"/>
          </a:xfrm>
        </p:spPr>
        <p:txBody>
          <a:bodyPr anchor="t">
            <a:noAutofit/>
          </a:bodyPr>
          <a:lstStyle>
            <a:lvl1pPr marL="0" indent="0">
              <a:buFont typeface="Arial" panose="020B0604020202020204" pitchFamily="34" charset="0"/>
              <a:buNone/>
              <a:defRPr/>
            </a:lvl1pPr>
          </a:lstStyle>
          <a:p>
            <a:r>
              <a:rPr lang="en-GB"/>
              <a:t>Text goes here. 2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sp>
        <p:nvSpPr>
          <p:cNvPr id="4" name="Rectangle 3">
            <a:extLst>
              <a:ext uri="{FF2B5EF4-FFF2-40B4-BE49-F238E27FC236}">
                <a16:creationId xmlns:a16="http://schemas.microsoft.com/office/drawing/2014/main" id="{B20D32EC-E8E8-1B02-8FFC-D7429A97716D}"/>
              </a:ext>
            </a:extLst>
          </p:cNvPr>
          <p:cNvSpPr/>
          <p:nvPr userDrawn="1"/>
        </p:nvSpPr>
        <p:spPr>
          <a:xfrm>
            <a:off x="596896" y="1714499"/>
            <a:ext cx="10998217" cy="3793855"/>
          </a:xfrm>
          <a:prstGeom prst="rect">
            <a:avLst/>
          </a:prstGeom>
          <a:solidFill>
            <a:schemeClr val="bg1"/>
          </a:solidFill>
          <a:ln>
            <a:noFill/>
          </a:ln>
          <a:effectLst>
            <a:outerShdw blurRad="1905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3" name="Picture 2">
            <a:extLst>
              <a:ext uri="{FF2B5EF4-FFF2-40B4-BE49-F238E27FC236}">
                <a16:creationId xmlns:a16="http://schemas.microsoft.com/office/drawing/2014/main" id="{C2E8D0C8-2D61-789C-50E0-125AEC52B901}"/>
              </a:ext>
            </a:extLst>
          </p:cNvPr>
          <p:cNvPicPr>
            <a:picLocks noChangeAspect="1"/>
          </p:cNvPicPr>
          <p:nvPr userDrawn="1"/>
        </p:nvPicPr>
        <p:blipFill>
          <a:blip r:embed="rId2"/>
          <a:stretch>
            <a:fillRect/>
          </a:stretch>
        </p:blipFill>
        <p:spPr>
          <a:xfrm>
            <a:off x="10128382" y="6383624"/>
            <a:ext cx="1466718" cy="278676"/>
          </a:xfrm>
          <a:prstGeom prst="rect">
            <a:avLst/>
          </a:prstGeom>
        </p:spPr>
      </p:pic>
    </p:spTree>
    <p:extLst>
      <p:ext uri="{BB962C8B-B14F-4D97-AF65-F5344CB8AC3E}">
        <p14:creationId xmlns:p14="http://schemas.microsoft.com/office/powerpoint/2010/main" val="329496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Title 3 Line +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1" y="474376"/>
            <a:ext cx="10998200" cy="1329595"/>
          </a:xfrm>
        </p:spPr>
        <p:txBody>
          <a:bodyPr anchor="t">
            <a:noAutofit/>
          </a:bodyPr>
          <a:lstStyle>
            <a:lvl1pPr marL="0" indent="0">
              <a:buFont typeface="Arial" panose="020B0604020202020204" pitchFamily="34" charset="0"/>
              <a:buNone/>
              <a:defRPr/>
            </a:lvl1pPr>
          </a:lstStyle>
          <a:p>
            <a:r>
              <a:rPr lang="en-GB"/>
              <a:t>Text goes here. 3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p>
            <a:pPr marL="54864" indent="-54864" defTabSz="554463">
              <a:buFont typeface="Arial" panose="020B0604020202020204" pitchFamily="34" charset="0"/>
              <a:buNone/>
            </a:pPr>
            <a:r>
              <a:rPr lang="en-US"/>
              <a:t>Footnote text</a:t>
            </a:r>
          </a:p>
        </p:txBody>
      </p:sp>
      <p:sp>
        <p:nvSpPr>
          <p:cNvPr id="4" name="Rectangle 3">
            <a:extLst>
              <a:ext uri="{FF2B5EF4-FFF2-40B4-BE49-F238E27FC236}">
                <a16:creationId xmlns:a16="http://schemas.microsoft.com/office/drawing/2014/main" id="{48B58D86-F010-3D10-C52E-23F5B79318F2}"/>
              </a:ext>
            </a:extLst>
          </p:cNvPr>
          <p:cNvSpPr/>
          <p:nvPr userDrawn="1"/>
        </p:nvSpPr>
        <p:spPr>
          <a:xfrm>
            <a:off x="596896" y="2152650"/>
            <a:ext cx="10998217" cy="3359149"/>
          </a:xfrm>
          <a:prstGeom prst="rect">
            <a:avLst/>
          </a:prstGeom>
          <a:solidFill>
            <a:schemeClr val="bg1"/>
          </a:solidFill>
          <a:ln>
            <a:noFill/>
          </a:ln>
          <a:effectLst>
            <a:outerShdw blurRad="1905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3" name="Picture 2">
            <a:extLst>
              <a:ext uri="{FF2B5EF4-FFF2-40B4-BE49-F238E27FC236}">
                <a16:creationId xmlns:a16="http://schemas.microsoft.com/office/drawing/2014/main" id="{040A077B-0B40-DDF5-EB72-4EC400CA4318}"/>
              </a:ext>
            </a:extLst>
          </p:cNvPr>
          <p:cNvPicPr>
            <a:picLocks noChangeAspect="1"/>
          </p:cNvPicPr>
          <p:nvPr userDrawn="1"/>
        </p:nvPicPr>
        <p:blipFill>
          <a:blip r:embed="rId2"/>
          <a:stretch>
            <a:fillRect/>
          </a:stretch>
        </p:blipFill>
        <p:spPr>
          <a:xfrm>
            <a:off x="10128383" y="6383624"/>
            <a:ext cx="1466718" cy="278676"/>
          </a:xfrm>
          <a:prstGeom prst="rect">
            <a:avLst/>
          </a:prstGeom>
        </p:spPr>
      </p:pic>
    </p:spTree>
    <p:extLst>
      <p:ext uri="{BB962C8B-B14F-4D97-AF65-F5344CB8AC3E}">
        <p14:creationId xmlns:p14="http://schemas.microsoft.com/office/powerpoint/2010/main" val="39566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Title 1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D16D2B-AD43-3523-D755-9EAC9BB81B16}"/>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5" name="Title 4">
            <a:extLst>
              <a:ext uri="{FF2B5EF4-FFF2-40B4-BE49-F238E27FC236}">
                <a16:creationId xmlns:a16="http://schemas.microsoft.com/office/drawing/2014/main" id="{D8C1E07C-0E3A-8EEC-8EA3-07701E4DEA50}"/>
              </a:ext>
            </a:extLst>
          </p:cNvPr>
          <p:cNvSpPr>
            <a:spLocks noGrp="1"/>
          </p:cNvSpPr>
          <p:nvPr>
            <p:ph type="title" hasCustomPrompt="1"/>
          </p:nvPr>
        </p:nvSpPr>
        <p:spPr>
          <a:xfrm>
            <a:off x="596900" y="474377"/>
            <a:ext cx="10998201" cy="443198"/>
          </a:xfrm>
        </p:spPr>
        <p:txBody>
          <a:bodyPr/>
          <a:lstStyle>
            <a:lvl1pPr marL="0" indent="0">
              <a:defRPr>
                <a:solidFill>
                  <a:schemeClr val="bg1"/>
                </a:solidFill>
              </a:defRPr>
            </a:lvl1pPr>
          </a:lstStyle>
          <a:p>
            <a:r>
              <a:rPr lang="en-GB"/>
              <a:t>Text goes here. 1 line max</a:t>
            </a:r>
            <a:endParaRPr lang="en-US"/>
          </a:p>
        </p:txBody>
      </p:sp>
      <p:sp>
        <p:nvSpPr>
          <p:cNvPr id="12" name="Footer Placeholder 11">
            <a:extLst>
              <a:ext uri="{FF2B5EF4-FFF2-40B4-BE49-F238E27FC236}">
                <a16:creationId xmlns:a16="http://schemas.microsoft.com/office/drawing/2014/main" id="{14D0143C-168D-F20E-7B09-C640F9212759}"/>
              </a:ext>
            </a:extLst>
          </p:cNvPr>
          <p:cNvSpPr>
            <a:spLocks noGrp="1"/>
          </p:cNvSpPr>
          <p:nvPr>
            <p:ph type="ftr" sz="quarter" idx="18"/>
          </p:nvPr>
        </p:nvSpPr>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pic>
        <p:nvPicPr>
          <p:cNvPr id="3" name="Picture 2">
            <a:extLst>
              <a:ext uri="{FF2B5EF4-FFF2-40B4-BE49-F238E27FC236}">
                <a16:creationId xmlns:a16="http://schemas.microsoft.com/office/drawing/2014/main" id="{903A22F7-DFE0-A4EB-42DB-F8093FE55AFD}"/>
              </a:ext>
            </a:extLst>
          </p:cNvPr>
          <p:cNvPicPr>
            <a:picLocks noChangeAspect="1"/>
          </p:cNvPicPr>
          <p:nvPr userDrawn="1"/>
        </p:nvPicPr>
        <p:blipFill>
          <a:blip r:embed="rId2"/>
          <a:stretch>
            <a:fillRect/>
          </a:stretch>
        </p:blipFill>
        <p:spPr>
          <a:xfrm>
            <a:off x="10128383" y="6438037"/>
            <a:ext cx="1466718" cy="278676"/>
          </a:xfrm>
          <a:prstGeom prst="rect">
            <a:avLst/>
          </a:prstGeom>
        </p:spPr>
      </p:pic>
    </p:spTree>
    <p:extLst>
      <p:ext uri="{BB962C8B-B14F-4D97-AF65-F5344CB8AC3E}">
        <p14:creationId xmlns:p14="http://schemas.microsoft.com/office/powerpoint/2010/main" val="318581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itle 1 Line +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7618F1-9EB1-D014-5810-398ED1B4A7AE}"/>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16" name="Footer Placeholder 15">
            <a:extLst>
              <a:ext uri="{FF2B5EF4-FFF2-40B4-BE49-F238E27FC236}">
                <a16:creationId xmlns:a16="http://schemas.microsoft.com/office/drawing/2014/main" id="{259C2881-3166-F45A-BA3F-90BB773222F2}"/>
              </a:ext>
            </a:extLst>
          </p:cNvPr>
          <p:cNvSpPr>
            <a:spLocks noGrp="1"/>
          </p:cNvSpPr>
          <p:nvPr>
            <p:ph type="ftr" sz="quarter" idx="30"/>
          </p:nvPr>
        </p:nvSpPr>
        <p:spPr/>
        <p:txBody>
          <a:bodyPr/>
          <a:lstStyle>
            <a:lvl1pPr>
              <a:defRPr>
                <a:solidFill>
                  <a:schemeClr val="bg1"/>
                </a:solidFill>
              </a:defRPr>
            </a:lvl1pPr>
          </a:lstStyle>
          <a:p>
            <a:pPr marL="54864" indent="-54864"/>
            <a:r>
              <a:rPr lang="en-US"/>
              <a:t>Footnote text</a:t>
            </a:r>
          </a:p>
        </p:txBody>
      </p:sp>
      <p:sp>
        <p:nvSpPr>
          <p:cNvPr id="18" name="Title 17">
            <a:extLst>
              <a:ext uri="{FF2B5EF4-FFF2-40B4-BE49-F238E27FC236}">
                <a16:creationId xmlns:a16="http://schemas.microsoft.com/office/drawing/2014/main" id="{9E70EBE1-32B6-B1EB-6431-721150B3AE74}"/>
              </a:ext>
            </a:extLst>
          </p:cNvPr>
          <p:cNvSpPr>
            <a:spLocks noGrp="1"/>
          </p:cNvSpPr>
          <p:nvPr>
            <p:ph type="title" hasCustomPrompt="1"/>
          </p:nvPr>
        </p:nvSpPr>
        <p:spPr>
          <a:xfrm>
            <a:off x="596900" y="474377"/>
            <a:ext cx="10998201" cy="443198"/>
          </a:xfrm>
        </p:spPr>
        <p:txBody>
          <a:bodyPr/>
          <a:lstStyle>
            <a:lvl1pPr marL="0" indent="0">
              <a:defRPr>
                <a:solidFill>
                  <a:schemeClr val="bg1"/>
                </a:solidFill>
              </a:defRPr>
            </a:lvl1pPr>
          </a:lstStyle>
          <a:p>
            <a:r>
              <a:rPr lang="en-GB"/>
              <a:t>Text goes here. 1 line max</a:t>
            </a:r>
            <a:endParaRPr lang="en-US"/>
          </a:p>
        </p:txBody>
      </p:sp>
      <p:sp>
        <p:nvSpPr>
          <p:cNvPr id="3" name="Rectangle 2">
            <a:extLst>
              <a:ext uri="{FF2B5EF4-FFF2-40B4-BE49-F238E27FC236}">
                <a16:creationId xmlns:a16="http://schemas.microsoft.com/office/drawing/2014/main" id="{3308BD27-BA53-1D5F-0EF5-58CB33100B0E}"/>
              </a:ext>
            </a:extLst>
          </p:cNvPr>
          <p:cNvSpPr/>
          <p:nvPr userDrawn="1"/>
        </p:nvSpPr>
        <p:spPr>
          <a:xfrm>
            <a:off x="596896" y="1270000"/>
            <a:ext cx="10998217" cy="42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pic>
        <p:nvPicPr>
          <p:cNvPr id="4" name="Picture 3">
            <a:extLst>
              <a:ext uri="{FF2B5EF4-FFF2-40B4-BE49-F238E27FC236}">
                <a16:creationId xmlns:a16="http://schemas.microsoft.com/office/drawing/2014/main" id="{6DF2A207-BE3A-D62F-0215-02576E6B5A7D}"/>
              </a:ext>
            </a:extLst>
          </p:cNvPr>
          <p:cNvPicPr>
            <a:picLocks noChangeAspect="1"/>
          </p:cNvPicPr>
          <p:nvPr userDrawn="1"/>
        </p:nvPicPr>
        <p:blipFill>
          <a:blip r:embed="rId2"/>
          <a:stretch>
            <a:fillRect/>
          </a:stretch>
        </p:blipFill>
        <p:spPr>
          <a:xfrm>
            <a:off x="10128383" y="6443374"/>
            <a:ext cx="1466718" cy="278676"/>
          </a:xfrm>
          <a:prstGeom prst="rect">
            <a:avLst/>
          </a:prstGeom>
        </p:spPr>
      </p:pic>
    </p:spTree>
    <p:extLst>
      <p:ext uri="{BB962C8B-B14F-4D97-AF65-F5344CB8AC3E}">
        <p14:creationId xmlns:p14="http://schemas.microsoft.com/office/powerpoint/2010/main" val="10424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5" name="Picture 4" descr="A person in a graduation gown and cap&#10;&#10;AI-generated content may be incorrect.">
            <a:extLst>
              <a:ext uri="{FF2B5EF4-FFF2-40B4-BE49-F238E27FC236}">
                <a16:creationId xmlns:a16="http://schemas.microsoft.com/office/drawing/2014/main" id="{1CDBE685-DC0D-2909-33F4-B9062712F1A8}"/>
              </a:ext>
            </a:extLst>
          </p:cNvPr>
          <p:cNvPicPr>
            <a:picLocks noChangeAspect="1"/>
          </p:cNvPicPr>
          <p:nvPr userDrawn="1"/>
        </p:nvPicPr>
        <p:blipFill>
          <a:blip r:embed="rId6">
            <a:extLst>
              <a:ext uri="{28A0092B-C50C-407E-A947-70E740481C1C}">
                <a14:useLocalDpi xmlns:a14="http://schemas.microsoft.com/office/drawing/2010/main" val="0"/>
              </a:ext>
            </a:extLst>
          </a:blip>
          <a:srcRect r="18731"/>
          <a:stretch>
            <a:fillRect/>
          </a:stretch>
        </p:blipFill>
        <p:spPr>
          <a:xfrm>
            <a:off x="5820230" y="1692148"/>
            <a:ext cx="6297350" cy="5165852"/>
          </a:xfrm>
          <a:prstGeom prst="rect">
            <a:avLst/>
          </a:prstGeom>
        </p:spPr>
      </p:pic>
      <p:pic>
        <p:nvPicPr>
          <p:cNvPr id="4" name="Picture 3">
            <a:extLst>
              <a:ext uri="{FF2B5EF4-FFF2-40B4-BE49-F238E27FC236}">
                <a16:creationId xmlns:a16="http://schemas.microsoft.com/office/drawing/2014/main" id="{17A07947-190E-213B-E447-C661E27DFB06}"/>
              </a:ext>
            </a:extLst>
          </p:cNvPr>
          <p:cNvPicPr>
            <a:picLocks noChangeAspect="1"/>
          </p:cNvPicPr>
          <p:nvPr userDrawn="1"/>
        </p:nvPicPr>
        <p:blipFill>
          <a:blip r:embed="rId7"/>
          <a:stretch>
            <a:fillRect/>
          </a:stretch>
        </p:blipFill>
        <p:spPr>
          <a:xfrm>
            <a:off x="3343564" y="6038237"/>
            <a:ext cx="1466718" cy="278676"/>
          </a:xfrm>
          <a:prstGeom prst="rect">
            <a:avLst/>
          </a:prstGeom>
        </p:spPr>
      </p:pic>
      <p:cxnSp>
        <p:nvCxnSpPr>
          <p:cNvPr id="8" name="Straight Connector 7">
            <a:extLst>
              <a:ext uri="{FF2B5EF4-FFF2-40B4-BE49-F238E27FC236}">
                <a16:creationId xmlns:a16="http://schemas.microsoft.com/office/drawing/2014/main" id="{CC62AA07-8FEE-834E-E23D-6F7157893C1F}"/>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285B3B6-826F-BCCC-168D-BE3FD13AA6D6}"/>
              </a:ext>
            </a:extLst>
          </p:cNvPr>
          <p:cNvPicPr>
            <a:picLocks noChangeAspect="1"/>
          </p:cNvPicPr>
          <p:nvPr userDrawn="1"/>
        </p:nvPicPr>
        <p:blipFill>
          <a:blip r:embed="rId8"/>
          <a:stretch>
            <a:fillRect/>
          </a:stretch>
        </p:blipFill>
        <p:spPr>
          <a:xfrm>
            <a:off x="2167866" y="5967582"/>
            <a:ext cx="493776" cy="501553"/>
          </a:xfrm>
          <a:prstGeom prst="rect">
            <a:avLst/>
          </a:prstGeom>
        </p:spPr>
      </p:pic>
      <p:pic>
        <p:nvPicPr>
          <p:cNvPr id="12" name="Picture 11">
            <a:extLst>
              <a:ext uri="{FF2B5EF4-FFF2-40B4-BE49-F238E27FC236}">
                <a16:creationId xmlns:a16="http://schemas.microsoft.com/office/drawing/2014/main" id="{A1D4CD8F-807C-BDB4-10A5-3A31610415C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0006" y="5986422"/>
            <a:ext cx="492225" cy="492225"/>
          </a:xfrm>
          <a:prstGeom prst="rect">
            <a:avLst/>
          </a:prstGeom>
        </p:spPr>
      </p:pic>
    </p:spTree>
    <p:extLst>
      <p:ext uri="{BB962C8B-B14F-4D97-AF65-F5344CB8AC3E}">
        <p14:creationId xmlns:p14="http://schemas.microsoft.com/office/powerpoint/2010/main" val="291109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Title 1 Line + Subtitle 2 L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DB120-B7C2-42BF-387C-C48A6A0CB33B}"/>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16" name="Footer Placeholder 15">
            <a:extLst>
              <a:ext uri="{FF2B5EF4-FFF2-40B4-BE49-F238E27FC236}">
                <a16:creationId xmlns:a16="http://schemas.microsoft.com/office/drawing/2014/main" id="{259C2881-3166-F45A-BA3F-90BB773222F2}"/>
              </a:ext>
            </a:extLst>
          </p:cNvPr>
          <p:cNvSpPr>
            <a:spLocks noGrp="1"/>
          </p:cNvSpPr>
          <p:nvPr>
            <p:ph type="ftr" sz="quarter" idx="30"/>
          </p:nvPr>
        </p:nvSpPr>
        <p:spPr/>
        <p:txBody>
          <a:bodyPr/>
          <a:lstStyle>
            <a:lvl1pPr>
              <a:defRPr>
                <a:solidFill>
                  <a:schemeClr val="bg1"/>
                </a:solidFill>
              </a:defRPr>
            </a:lvl1pPr>
          </a:lstStyle>
          <a:p>
            <a:pPr marL="54864" indent="-54864"/>
            <a:r>
              <a:rPr lang="en-US"/>
              <a:t>Footnote text</a:t>
            </a:r>
          </a:p>
        </p:txBody>
      </p:sp>
      <p:sp>
        <p:nvSpPr>
          <p:cNvPr id="17" name="Text Placeholder 4">
            <a:extLst>
              <a:ext uri="{FF2B5EF4-FFF2-40B4-BE49-F238E27FC236}">
                <a16:creationId xmlns:a16="http://schemas.microsoft.com/office/drawing/2014/main" id="{3F50C5A9-899F-CAA8-3D4C-857ABA2A44A2}"/>
              </a:ext>
            </a:extLst>
          </p:cNvPr>
          <p:cNvSpPr>
            <a:spLocks noGrp="1"/>
          </p:cNvSpPr>
          <p:nvPr>
            <p:ph type="body" sz="quarter" idx="25" hasCustomPrompt="1"/>
          </p:nvPr>
        </p:nvSpPr>
        <p:spPr>
          <a:xfrm>
            <a:off x="596896" y="996010"/>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US"/>
              <a:t>Subtitle goes here. 2 lines max</a:t>
            </a:r>
          </a:p>
        </p:txBody>
      </p:sp>
      <p:sp>
        <p:nvSpPr>
          <p:cNvPr id="18" name="Title 17">
            <a:extLst>
              <a:ext uri="{FF2B5EF4-FFF2-40B4-BE49-F238E27FC236}">
                <a16:creationId xmlns:a16="http://schemas.microsoft.com/office/drawing/2014/main" id="{9E70EBE1-32B6-B1EB-6431-721150B3AE74}"/>
              </a:ext>
            </a:extLst>
          </p:cNvPr>
          <p:cNvSpPr>
            <a:spLocks noGrp="1"/>
          </p:cNvSpPr>
          <p:nvPr>
            <p:ph type="title" hasCustomPrompt="1"/>
          </p:nvPr>
        </p:nvSpPr>
        <p:spPr>
          <a:xfrm>
            <a:off x="596900" y="474377"/>
            <a:ext cx="10998202" cy="443198"/>
          </a:xfrm>
        </p:spPr>
        <p:txBody>
          <a:bodyPr/>
          <a:lstStyle>
            <a:lvl1pPr marL="0" indent="0">
              <a:defRPr>
                <a:solidFill>
                  <a:schemeClr val="bg1"/>
                </a:solidFill>
              </a:defRPr>
            </a:lvl1pPr>
          </a:lstStyle>
          <a:p>
            <a:r>
              <a:rPr lang="en-GB"/>
              <a:t>Text goes here. 1 line max</a:t>
            </a:r>
            <a:endParaRPr lang="en-US"/>
          </a:p>
        </p:txBody>
      </p:sp>
      <p:pic>
        <p:nvPicPr>
          <p:cNvPr id="2" name="Picture 1">
            <a:extLst>
              <a:ext uri="{FF2B5EF4-FFF2-40B4-BE49-F238E27FC236}">
                <a16:creationId xmlns:a16="http://schemas.microsoft.com/office/drawing/2014/main" id="{28ADA3E3-85CC-5398-A478-DC5B22CB2EBD}"/>
              </a:ext>
            </a:extLst>
          </p:cNvPr>
          <p:cNvPicPr>
            <a:picLocks noChangeAspect="1"/>
          </p:cNvPicPr>
          <p:nvPr userDrawn="1"/>
        </p:nvPicPr>
        <p:blipFill>
          <a:blip r:embed="rId2"/>
          <a:stretch>
            <a:fillRect/>
          </a:stretch>
        </p:blipFill>
        <p:spPr>
          <a:xfrm>
            <a:off x="10128384" y="6443374"/>
            <a:ext cx="1466718" cy="278676"/>
          </a:xfrm>
          <a:prstGeom prst="rect">
            <a:avLst/>
          </a:prstGeom>
        </p:spPr>
      </p:pic>
    </p:spTree>
    <p:extLst>
      <p:ext uri="{BB962C8B-B14F-4D97-AF65-F5344CB8AC3E}">
        <p14:creationId xmlns:p14="http://schemas.microsoft.com/office/powerpoint/2010/main" val="315679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itle 1 Line + Subtitle 2 Line +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DB120-B7C2-42BF-387C-C48A6A0CB33B}"/>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2" name="Rectangle 1">
            <a:extLst>
              <a:ext uri="{FF2B5EF4-FFF2-40B4-BE49-F238E27FC236}">
                <a16:creationId xmlns:a16="http://schemas.microsoft.com/office/drawing/2014/main" id="{E80171B3-A98B-D245-C5A0-8601C80DEB42}"/>
              </a:ext>
            </a:extLst>
          </p:cNvPr>
          <p:cNvSpPr/>
          <p:nvPr userDrawn="1"/>
        </p:nvSpPr>
        <p:spPr>
          <a:xfrm>
            <a:off x="596896" y="1714500"/>
            <a:ext cx="10998217" cy="379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sp>
        <p:nvSpPr>
          <p:cNvPr id="16" name="Footer Placeholder 15">
            <a:extLst>
              <a:ext uri="{FF2B5EF4-FFF2-40B4-BE49-F238E27FC236}">
                <a16:creationId xmlns:a16="http://schemas.microsoft.com/office/drawing/2014/main" id="{259C2881-3166-F45A-BA3F-90BB773222F2}"/>
              </a:ext>
            </a:extLst>
          </p:cNvPr>
          <p:cNvSpPr>
            <a:spLocks noGrp="1"/>
          </p:cNvSpPr>
          <p:nvPr>
            <p:ph type="ftr" sz="quarter" idx="30"/>
          </p:nvPr>
        </p:nvSpPr>
        <p:spPr/>
        <p:txBody>
          <a:bodyPr/>
          <a:lstStyle>
            <a:lvl1pPr>
              <a:defRPr>
                <a:solidFill>
                  <a:schemeClr val="bg1"/>
                </a:solidFill>
              </a:defRPr>
            </a:lvl1pPr>
          </a:lstStyle>
          <a:p>
            <a:pPr marL="54864" indent="-54864"/>
            <a:r>
              <a:rPr lang="en-US"/>
              <a:t>Footnote text</a:t>
            </a:r>
          </a:p>
        </p:txBody>
      </p:sp>
      <p:sp>
        <p:nvSpPr>
          <p:cNvPr id="17" name="Text Placeholder 4">
            <a:extLst>
              <a:ext uri="{FF2B5EF4-FFF2-40B4-BE49-F238E27FC236}">
                <a16:creationId xmlns:a16="http://schemas.microsoft.com/office/drawing/2014/main" id="{3F50C5A9-899F-CAA8-3D4C-857ABA2A44A2}"/>
              </a:ext>
            </a:extLst>
          </p:cNvPr>
          <p:cNvSpPr>
            <a:spLocks noGrp="1"/>
          </p:cNvSpPr>
          <p:nvPr>
            <p:ph type="body" sz="quarter" idx="25" hasCustomPrompt="1"/>
          </p:nvPr>
        </p:nvSpPr>
        <p:spPr>
          <a:xfrm>
            <a:off x="596896" y="996010"/>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US"/>
              <a:t>Subtitle goes here. 2 lines max</a:t>
            </a:r>
          </a:p>
        </p:txBody>
      </p:sp>
      <p:sp>
        <p:nvSpPr>
          <p:cNvPr id="18" name="Title 17">
            <a:extLst>
              <a:ext uri="{FF2B5EF4-FFF2-40B4-BE49-F238E27FC236}">
                <a16:creationId xmlns:a16="http://schemas.microsoft.com/office/drawing/2014/main" id="{9E70EBE1-32B6-B1EB-6431-721150B3AE74}"/>
              </a:ext>
            </a:extLst>
          </p:cNvPr>
          <p:cNvSpPr>
            <a:spLocks noGrp="1"/>
          </p:cNvSpPr>
          <p:nvPr>
            <p:ph type="title" hasCustomPrompt="1"/>
          </p:nvPr>
        </p:nvSpPr>
        <p:spPr>
          <a:xfrm>
            <a:off x="596900" y="474377"/>
            <a:ext cx="10998202" cy="443198"/>
          </a:xfrm>
        </p:spPr>
        <p:txBody>
          <a:bodyPr/>
          <a:lstStyle>
            <a:lvl1pPr marL="0" indent="0">
              <a:defRPr>
                <a:solidFill>
                  <a:schemeClr val="bg1"/>
                </a:solidFill>
              </a:defRPr>
            </a:lvl1pPr>
          </a:lstStyle>
          <a:p>
            <a:r>
              <a:rPr lang="en-GB"/>
              <a:t>Text goes here. 1 line max</a:t>
            </a:r>
            <a:endParaRPr lang="en-US"/>
          </a:p>
        </p:txBody>
      </p:sp>
      <p:pic>
        <p:nvPicPr>
          <p:cNvPr id="3" name="Picture 2">
            <a:extLst>
              <a:ext uri="{FF2B5EF4-FFF2-40B4-BE49-F238E27FC236}">
                <a16:creationId xmlns:a16="http://schemas.microsoft.com/office/drawing/2014/main" id="{1AC61691-B628-2D1D-848D-BE40375A7C47}"/>
              </a:ext>
            </a:extLst>
          </p:cNvPr>
          <p:cNvPicPr>
            <a:picLocks noChangeAspect="1"/>
          </p:cNvPicPr>
          <p:nvPr userDrawn="1"/>
        </p:nvPicPr>
        <p:blipFill>
          <a:blip r:embed="rId2"/>
          <a:stretch>
            <a:fillRect/>
          </a:stretch>
        </p:blipFill>
        <p:spPr>
          <a:xfrm>
            <a:off x="10128384" y="6422209"/>
            <a:ext cx="1466718" cy="278676"/>
          </a:xfrm>
          <a:prstGeom prst="rect">
            <a:avLst/>
          </a:prstGeom>
        </p:spPr>
      </p:pic>
    </p:spTree>
    <p:extLst>
      <p:ext uri="{BB962C8B-B14F-4D97-AF65-F5344CB8AC3E}">
        <p14:creationId xmlns:p14="http://schemas.microsoft.com/office/powerpoint/2010/main" val="4990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itle 1 Line + Subtitle 3 Line +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0DB120-B7C2-42BF-387C-C48A6A0CB33B}"/>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2" name="Rectangle 1">
            <a:extLst>
              <a:ext uri="{FF2B5EF4-FFF2-40B4-BE49-F238E27FC236}">
                <a16:creationId xmlns:a16="http://schemas.microsoft.com/office/drawing/2014/main" id="{E80171B3-A98B-D245-C5A0-8601C80DEB42}"/>
              </a:ext>
            </a:extLst>
          </p:cNvPr>
          <p:cNvSpPr/>
          <p:nvPr userDrawn="1"/>
        </p:nvSpPr>
        <p:spPr>
          <a:xfrm>
            <a:off x="596896" y="2152650"/>
            <a:ext cx="10998217" cy="335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sp>
        <p:nvSpPr>
          <p:cNvPr id="16" name="Footer Placeholder 15">
            <a:extLst>
              <a:ext uri="{FF2B5EF4-FFF2-40B4-BE49-F238E27FC236}">
                <a16:creationId xmlns:a16="http://schemas.microsoft.com/office/drawing/2014/main" id="{259C2881-3166-F45A-BA3F-90BB773222F2}"/>
              </a:ext>
            </a:extLst>
          </p:cNvPr>
          <p:cNvSpPr>
            <a:spLocks noGrp="1"/>
          </p:cNvSpPr>
          <p:nvPr>
            <p:ph type="ftr" sz="quarter" idx="30"/>
          </p:nvPr>
        </p:nvSpPr>
        <p:spPr/>
        <p:txBody>
          <a:bodyPr/>
          <a:lstStyle>
            <a:lvl1pPr>
              <a:defRPr>
                <a:solidFill>
                  <a:schemeClr val="bg1"/>
                </a:solidFill>
              </a:defRPr>
            </a:lvl1pPr>
          </a:lstStyle>
          <a:p>
            <a:pPr marL="54864" indent="-54864"/>
            <a:r>
              <a:rPr lang="en-US"/>
              <a:t>Footnote text</a:t>
            </a:r>
          </a:p>
        </p:txBody>
      </p:sp>
      <p:sp>
        <p:nvSpPr>
          <p:cNvPr id="17" name="Text Placeholder 4">
            <a:extLst>
              <a:ext uri="{FF2B5EF4-FFF2-40B4-BE49-F238E27FC236}">
                <a16:creationId xmlns:a16="http://schemas.microsoft.com/office/drawing/2014/main" id="{3F50C5A9-899F-CAA8-3D4C-857ABA2A44A2}"/>
              </a:ext>
            </a:extLst>
          </p:cNvPr>
          <p:cNvSpPr>
            <a:spLocks noGrp="1"/>
          </p:cNvSpPr>
          <p:nvPr>
            <p:ph type="body" sz="quarter" idx="25" hasCustomPrompt="1"/>
          </p:nvPr>
        </p:nvSpPr>
        <p:spPr>
          <a:xfrm>
            <a:off x="596896" y="996010"/>
            <a:ext cx="10998217" cy="738664"/>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US"/>
              <a:t>Subtitle goes here. 3 lines max</a:t>
            </a:r>
          </a:p>
        </p:txBody>
      </p:sp>
      <p:sp>
        <p:nvSpPr>
          <p:cNvPr id="18" name="Title 17">
            <a:extLst>
              <a:ext uri="{FF2B5EF4-FFF2-40B4-BE49-F238E27FC236}">
                <a16:creationId xmlns:a16="http://schemas.microsoft.com/office/drawing/2014/main" id="{9E70EBE1-32B6-B1EB-6431-721150B3AE74}"/>
              </a:ext>
            </a:extLst>
          </p:cNvPr>
          <p:cNvSpPr>
            <a:spLocks noGrp="1"/>
          </p:cNvSpPr>
          <p:nvPr>
            <p:ph type="title" hasCustomPrompt="1"/>
          </p:nvPr>
        </p:nvSpPr>
        <p:spPr>
          <a:xfrm>
            <a:off x="596900" y="474377"/>
            <a:ext cx="10998202" cy="443198"/>
          </a:xfrm>
        </p:spPr>
        <p:txBody>
          <a:bodyPr/>
          <a:lstStyle>
            <a:lvl1pPr marL="0" indent="0">
              <a:defRPr>
                <a:solidFill>
                  <a:schemeClr val="bg1"/>
                </a:solidFill>
              </a:defRPr>
            </a:lvl1pPr>
          </a:lstStyle>
          <a:p>
            <a:r>
              <a:rPr lang="en-GB"/>
              <a:t>Text goes here. 1 line max</a:t>
            </a:r>
            <a:endParaRPr lang="en-US"/>
          </a:p>
        </p:txBody>
      </p:sp>
      <p:pic>
        <p:nvPicPr>
          <p:cNvPr id="3" name="Picture 2">
            <a:extLst>
              <a:ext uri="{FF2B5EF4-FFF2-40B4-BE49-F238E27FC236}">
                <a16:creationId xmlns:a16="http://schemas.microsoft.com/office/drawing/2014/main" id="{DB79B9CE-9C9F-F587-331B-AC34632061FA}"/>
              </a:ext>
            </a:extLst>
          </p:cNvPr>
          <p:cNvPicPr>
            <a:picLocks noChangeAspect="1"/>
          </p:cNvPicPr>
          <p:nvPr userDrawn="1"/>
        </p:nvPicPr>
        <p:blipFill>
          <a:blip r:embed="rId2"/>
          <a:stretch>
            <a:fillRect/>
          </a:stretch>
        </p:blipFill>
        <p:spPr>
          <a:xfrm>
            <a:off x="10128384" y="6443374"/>
            <a:ext cx="1466718" cy="278676"/>
          </a:xfrm>
          <a:prstGeom prst="rect">
            <a:avLst/>
          </a:prstGeom>
        </p:spPr>
      </p:pic>
    </p:spTree>
    <p:extLst>
      <p:ext uri="{BB962C8B-B14F-4D97-AF65-F5344CB8AC3E}">
        <p14:creationId xmlns:p14="http://schemas.microsoft.com/office/powerpoint/2010/main" val="39278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Title 2 Line + Bo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81FAA1-84B0-4DC0-8026-7E7E53965A9D}"/>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6" name="Footer Placeholder 5">
            <a:extLst>
              <a:ext uri="{FF2B5EF4-FFF2-40B4-BE49-F238E27FC236}">
                <a16:creationId xmlns:a16="http://schemas.microsoft.com/office/drawing/2014/main" id="{0E486E4F-7CC5-A74A-3944-C70C2EA620C2}"/>
              </a:ext>
            </a:extLst>
          </p:cNvPr>
          <p:cNvSpPr>
            <a:spLocks noGrp="1"/>
          </p:cNvSpPr>
          <p:nvPr>
            <p:ph type="ftr" sz="quarter" idx="13"/>
          </p:nvPr>
        </p:nvSpPr>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11" name="Rectangle 10">
            <a:extLst>
              <a:ext uri="{FF2B5EF4-FFF2-40B4-BE49-F238E27FC236}">
                <a16:creationId xmlns:a16="http://schemas.microsoft.com/office/drawing/2014/main" id="{CAB4C093-C5AB-9B50-EF76-8FD0B165DA20}"/>
              </a:ext>
            </a:extLst>
          </p:cNvPr>
          <p:cNvSpPr/>
          <p:nvPr userDrawn="1"/>
        </p:nvSpPr>
        <p:spPr>
          <a:xfrm>
            <a:off x="596896" y="1711324"/>
            <a:ext cx="10998217" cy="3800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sp>
        <p:nvSpPr>
          <p:cNvPr id="2" name="Title 5">
            <a:extLst>
              <a:ext uri="{FF2B5EF4-FFF2-40B4-BE49-F238E27FC236}">
                <a16:creationId xmlns:a16="http://schemas.microsoft.com/office/drawing/2014/main" id="{9F12480F-A7F8-C056-A9E7-73F1C57B2AB8}"/>
              </a:ext>
            </a:extLst>
          </p:cNvPr>
          <p:cNvSpPr>
            <a:spLocks noGrp="1"/>
          </p:cNvSpPr>
          <p:nvPr>
            <p:ph type="title" hasCustomPrompt="1"/>
          </p:nvPr>
        </p:nvSpPr>
        <p:spPr>
          <a:xfrm>
            <a:off x="596900" y="474377"/>
            <a:ext cx="10998204" cy="886397"/>
          </a:xfrm>
        </p:spPr>
        <p:txBody>
          <a:bodyPr>
            <a:noAutofit/>
          </a:bodyPr>
          <a:lstStyle>
            <a:lvl1pPr marL="0" indent="0">
              <a:defRPr>
                <a:solidFill>
                  <a:schemeClr val="bg1"/>
                </a:solidFill>
              </a:defRPr>
            </a:lvl1pPr>
          </a:lstStyle>
          <a:p>
            <a:pPr lvl="0"/>
            <a:r>
              <a:rPr lang="en-GB"/>
              <a:t>Text goes here. 2 lines max</a:t>
            </a:r>
            <a:endParaRPr lang="en-US"/>
          </a:p>
        </p:txBody>
      </p:sp>
      <p:pic>
        <p:nvPicPr>
          <p:cNvPr id="3" name="Picture 2">
            <a:extLst>
              <a:ext uri="{FF2B5EF4-FFF2-40B4-BE49-F238E27FC236}">
                <a16:creationId xmlns:a16="http://schemas.microsoft.com/office/drawing/2014/main" id="{8846618F-FE95-9AA9-C4D4-D299D3E49976}"/>
              </a:ext>
            </a:extLst>
          </p:cNvPr>
          <p:cNvPicPr>
            <a:picLocks noChangeAspect="1"/>
          </p:cNvPicPr>
          <p:nvPr userDrawn="1"/>
        </p:nvPicPr>
        <p:blipFill>
          <a:blip r:embed="rId2"/>
          <a:stretch>
            <a:fillRect/>
          </a:stretch>
        </p:blipFill>
        <p:spPr>
          <a:xfrm>
            <a:off x="10128384" y="6383623"/>
            <a:ext cx="1466718" cy="278676"/>
          </a:xfrm>
          <a:prstGeom prst="rect">
            <a:avLst/>
          </a:prstGeom>
        </p:spPr>
      </p:pic>
    </p:spTree>
    <p:extLst>
      <p:ext uri="{BB962C8B-B14F-4D97-AF65-F5344CB8AC3E}">
        <p14:creationId xmlns:p14="http://schemas.microsoft.com/office/powerpoint/2010/main" val="157470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Title 2 Line + Subtitle 2 Line +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207819-CE21-3BFC-D357-F2893635D074}"/>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13" name="Text Placeholder 4">
            <a:extLst>
              <a:ext uri="{FF2B5EF4-FFF2-40B4-BE49-F238E27FC236}">
                <a16:creationId xmlns:a16="http://schemas.microsoft.com/office/drawing/2014/main" id="{18752C2F-068C-E94A-AF96-64ECC0DAFAD8}"/>
              </a:ext>
            </a:extLst>
          </p:cNvPr>
          <p:cNvSpPr>
            <a:spLocks noGrp="1"/>
          </p:cNvSpPr>
          <p:nvPr>
            <p:ph type="body" sz="quarter" idx="25" hasCustomPrompt="1"/>
          </p:nvPr>
        </p:nvSpPr>
        <p:spPr>
          <a:xfrm>
            <a:off x="596892" y="1439208"/>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GB"/>
              <a:t>Subtitle goes here. 2 lines max</a:t>
            </a:r>
          </a:p>
        </p:txBody>
      </p:sp>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6"/>
            <a:ext cx="10998200" cy="886397"/>
          </a:xfrm>
        </p:spPr>
        <p:txBody>
          <a:bodyPr anchor="t">
            <a:noAutofit/>
          </a:bodyPr>
          <a:lstStyle>
            <a:lvl1pPr marL="0" indent="0">
              <a:buFont typeface="Arial" panose="020B0604020202020204" pitchFamily="34" charset="0"/>
              <a:buNone/>
              <a:defRPr>
                <a:solidFill>
                  <a:schemeClr val="bg1"/>
                </a:solidFill>
              </a:defRPr>
            </a:lvl1pPr>
          </a:lstStyle>
          <a:p>
            <a:r>
              <a:rPr lang="en-GB"/>
              <a:t>Text goes here. 2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9" name="Rectangle 8">
            <a:extLst>
              <a:ext uri="{FF2B5EF4-FFF2-40B4-BE49-F238E27FC236}">
                <a16:creationId xmlns:a16="http://schemas.microsoft.com/office/drawing/2014/main" id="{E7743D5A-CD9F-6B67-4447-C58E957EE501}"/>
              </a:ext>
            </a:extLst>
          </p:cNvPr>
          <p:cNvSpPr/>
          <p:nvPr userDrawn="1"/>
        </p:nvSpPr>
        <p:spPr>
          <a:xfrm>
            <a:off x="596896" y="2152650"/>
            <a:ext cx="10998217" cy="335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3" name="Picture 2">
            <a:extLst>
              <a:ext uri="{FF2B5EF4-FFF2-40B4-BE49-F238E27FC236}">
                <a16:creationId xmlns:a16="http://schemas.microsoft.com/office/drawing/2014/main" id="{82B8387F-8978-9ACA-509C-996AB4FE4A35}"/>
              </a:ext>
            </a:extLst>
          </p:cNvPr>
          <p:cNvPicPr>
            <a:picLocks noChangeAspect="1"/>
          </p:cNvPicPr>
          <p:nvPr userDrawn="1"/>
        </p:nvPicPr>
        <p:blipFill>
          <a:blip r:embed="rId2"/>
          <a:stretch>
            <a:fillRect/>
          </a:stretch>
        </p:blipFill>
        <p:spPr>
          <a:xfrm>
            <a:off x="10128382" y="6410327"/>
            <a:ext cx="1466718" cy="278676"/>
          </a:xfrm>
          <a:prstGeom prst="rect">
            <a:avLst/>
          </a:prstGeom>
        </p:spPr>
      </p:pic>
    </p:spTree>
    <p:extLst>
      <p:ext uri="{BB962C8B-B14F-4D97-AF65-F5344CB8AC3E}">
        <p14:creationId xmlns:p14="http://schemas.microsoft.com/office/powerpoint/2010/main" val="249663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Title 2 Line + Subtitle 3 Line + Box">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F3DE66-02A4-69B9-684C-950750EF441F}"/>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13" name="Text Placeholder 4">
            <a:extLst>
              <a:ext uri="{FF2B5EF4-FFF2-40B4-BE49-F238E27FC236}">
                <a16:creationId xmlns:a16="http://schemas.microsoft.com/office/drawing/2014/main" id="{18752C2F-068C-E94A-AF96-64ECC0DAFAD8}"/>
              </a:ext>
            </a:extLst>
          </p:cNvPr>
          <p:cNvSpPr>
            <a:spLocks noGrp="1"/>
          </p:cNvSpPr>
          <p:nvPr>
            <p:ph type="body" sz="quarter" idx="25" hasCustomPrompt="1"/>
          </p:nvPr>
        </p:nvSpPr>
        <p:spPr>
          <a:xfrm>
            <a:off x="596892" y="1439208"/>
            <a:ext cx="10998217" cy="738664"/>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GB"/>
              <a:t>Subtitle goes here. 3 lines max</a:t>
            </a:r>
          </a:p>
        </p:txBody>
      </p:sp>
      <p:sp>
        <p:nvSpPr>
          <p:cNvPr id="2" name="Title 1">
            <a:extLst>
              <a:ext uri="{FF2B5EF4-FFF2-40B4-BE49-F238E27FC236}">
                <a16:creationId xmlns:a16="http://schemas.microsoft.com/office/drawing/2014/main" id="{5E278A29-AB63-D150-B6A2-03F90ED4FD29}"/>
              </a:ext>
            </a:extLst>
          </p:cNvPr>
          <p:cNvSpPr>
            <a:spLocks noGrp="1"/>
          </p:cNvSpPr>
          <p:nvPr>
            <p:ph type="title" hasCustomPrompt="1"/>
          </p:nvPr>
        </p:nvSpPr>
        <p:spPr>
          <a:xfrm>
            <a:off x="596900" y="474376"/>
            <a:ext cx="10998199" cy="886397"/>
          </a:xfrm>
        </p:spPr>
        <p:txBody>
          <a:bodyPr anchor="t">
            <a:noAutofit/>
          </a:bodyPr>
          <a:lstStyle>
            <a:lvl1pPr marL="0" indent="0">
              <a:buFont typeface="Arial" panose="020B0604020202020204" pitchFamily="34" charset="0"/>
              <a:buNone/>
              <a:defRPr>
                <a:solidFill>
                  <a:schemeClr val="bg1"/>
                </a:solidFill>
              </a:defRPr>
            </a:lvl1pPr>
          </a:lstStyle>
          <a:p>
            <a:r>
              <a:rPr lang="en-GB"/>
              <a:t>Text goes here. 2 lines max</a:t>
            </a:r>
            <a:endParaRPr lang="en-US"/>
          </a:p>
        </p:txBody>
      </p:sp>
      <p:sp>
        <p:nvSpPr>
          <p:cNvPr id="7" name="Footer Placeholder 6">
            <a:extLst>
              <a:ext uri="{FF2B5EF4-FFF2-40B4-BE49-F238E27FC236}">
                <a16:creationId xmlns:a16="http://schemas.microsoft.com/office/drawing/2014/main" id="{C6579A06-F59A-0C64-DF6C-10F8CA73AC71}"/>
              </a:ext>
            </a:extLst>
          </p:cNvPr>
          <p:cNvSpPr>
            <a:spLocks noGrp="1"/>
          </p:cNvSpPr>
          <p:nvPr>
            <p:ph type="ftr" sz="quarter" idx="26"/>
          </p:nvPr>
        </p:nvSpPr>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3" name="Rectangle 2">
            <a:extLst>
              <a:ext uri="{FF2B5EF4-FFF2-40B4-BE49-F238E27FC236}">
                <a16:creationId xmlns:a16="http://schemas.microsoft.com/office/drawing/2014/main" id="{593F1055-F38A-692E-FF4C-A96CA39496A2}"/>
              </a:ext>
            </a:extLst>
          </p:cNvPr>
          <p:cNvSpPr/>
          <p:nvPr userDrawn="1"/>
        </p:nvSpPr>
        <p:spPr>
          <a:xfrm>
            <a:off x="596896" y="2324100"/>
            <a:ext cx="10998217" cy="3187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5" name="Picture 4">
            <a:extLst>
              <a:ext uri="{FF2B5EF4-FFF2-40B4-BE49-F238E27FC236}">
                <a16:creationId xmlns:a16="http://schemas.microsoft.com/office/drawing/2014/main" id="{94F17981-1490-3D67-06C0-6FD889D7B93F}"/>
              </a:ext>
            </a:extLst>
          </p:cNvPr>
          <p:cNvPicPr>
            <a:picLocks noChangeAspect="1"/>
          </p:cNvPicPr>
          <p:nvPr userDrawn="1"/>
        </p:nvPicPr>
        <p:blipFill>
          <a:blip r:embed="rId2"/>
          <a:stretch>
            <a:fillRect/>
          </a:stretch>
        </p:blipFill>
        <p:spPr>
          <a:xfrm>
            <a:off x="10128381" y="6443373"/>
            <a:ext cx="1466718" cy="278676"/>
          </a:xfrm>
          <a:prstGeom prst="rect">
            <a:avLst/>
          </a:prstGeom>
        </p:spPr>
      </p:pic>
    </p:spTree>
    <p:extLst>
      <p:ext uri="{BB962C8B-B14F-4D97-AF65-F5344CB8AC3E}">
        <p14:creationId xmlns:p14="http://schemas.microsoft.com/office/powerpoint/2010/main" val="64519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Title 3 Line + Subtitle 2 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00BC3-CEF1-4997-83F8-312D6E9EA5C0}"/>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4" name="Title 5">
            <a:extLst>
              <a:ext uri="{FF2B5EF4-FFF2-40B4-BE49-F238E27FC236}">
                <a16:creationId xmlns:a16="http://schemas.microsoft.com/office/drawing/2014/main" id="{48424C21-4E6E-7CB5-0790-3579D1A05894}"/>
              </a:ext>
            </a:extLst>
          </p:cNvPr>
          <p:cNvSpPr>
            <a:spLocks noGrp="1"/>
          </p:cNvSpPr>
          <p:nvPr>
            <p:ph type="title" hasCustomPrompt="1"/>
          </p:nvPr>
        </p:nvSpPr>
        <p:spPr>
          <a:xfrm>
            <a:off x="596900" y="474377"/>
            <a:ext cx="10998204" cy="1329595"/>
          </a:xfrm>
        </p:spPr>
        <p:txBody>
          <a:bodyPr>
            <a:noAutofit/>
          </a:bodyPr>
          <a:lstStyle>
            <a:lvl1pPr marL="0" indent="0">
              <a:defRPr>
                <a:solidFill>
                  <a:schemeClr val="bg1"/>
                </a:solidFill>
              </a:defRPr>
            </a:lvl1pPr>
          </a:lstStyle>
          <a:p>
            <a:pPr lvl="0"/>
            <a:r>
              <a:rPr lang="en-GB"/>
              <a:t>Text goes here. 3 lines max</a:t>
            </a:r>
            <a:endParaRPr lang="en-US"/>
          </a:p>
        </p:txBody>
      </p:sp>
      <p:sp>
        <p:nvSpPr>
          <p:cNvPr id="5" name="Footer Placeholder 5">
            <a:extLst>
              <a:ext uri="{FF2B5EF4-FFF2-40B4-BE49-F238E27FC236}">
                <a16:creationId xmlns:a16="http://schemas.microsoft.com/office/drawing/2014/main" id="{6491831A-43A3-D6A7-2C4D-689D993F3F01}"/>
              </a:ext>
            </a:extLst>
          </p:cNvPr>
          <p:cNvSpPr>
            <a:spLocks noGrp="1"/>
          </p:cNvSpPr>
          <p:nvPr>
            <p:ph type="ftr" sz="quarter" idx="13"/>
          </p:nvPr>
        </p:nvSpPr>
        <p:spPr>
          <a:xfrm>
            <a:off x="596898" y="5593760"/>
            <a:ext cx="10998204" cy="430887"/>
          </a:xfrm>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3" name="Text Placeholder 4">
            <a:extLst>
              <a:ext uri="{FF2B5EF4-FFF2-40B4-BE49-F238E27FC236}">
                <a16:creationId xmlns:a16="http://schemas.microsoft.com/office/drawing/2014/main" id="{6FE167E8-E8BC-F800-C57B-0A8C5E6BF57E}"/>
              </a:ext>
            </a:extLst>
          </p:cNvPr>
          <p:cNvSpPr>
            <a:spLocks noGrp="1"/>
          </p:cNvSpPr>
          <p:nvPr>
            <p:ph type="body" sz="quarter" idx="25" hasCustomPrompt="1"/>
          </p:nvPr>
        </p:nvSpPr>
        <p:spPr>
          <a:xfrm>
            <a:off x="596892" y="1882406"/>
            <a:ext cx="10998217" cy="492443"/>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1600" spc="0">
                <a:solidFill>
                  <a:schemeClr val="bg1"/>
                </a:solidFill>
                <a:latin typeface="+mn-lt"/>
                <a:cs typeface="Arial" panose="020B0604020202020204" pitchFamily="34" charset="0"/>
              </a:defRPr>
            </a:lvl1pPr>
          </a:lstStyle>
          <a:p>
            <a:pPr lvl="0"/>
            <a:r>
              <a:rPr lang="en-GB"/>
              <a:t>Subtitle goes here. 2 lines max</a:t>
            </a:r>
          </a:p>
        </p:txBody>
      </p:sp>
      <p:pic>
        <p:nvPicPr>
          <p:cNvPr id="6" name="Picture 5">
            <a:extLst>
              <a:ext uri="{FF2B5EF4-FFF2-40B4-BE49-F238E27FC236}">
                <a16:creationId xmlns:a16="http://schemas.microsoft.com/office/drawing/2014/main" id="{6A1E5B41-E0C5-F1D1-7514-D93BAA017984}"/>
              </a:ext>
            </a:extLst>
          </p:cNvPr>
          <p:cNvPicPr>
            <a:picLocks noChangeAspect="1"/>
          </p:cNvPicPr>
          <p:nvPr userDrawn="1"/>
        </p:nvPicPr>
        <p:blipFill>
          <a:blip r:embed="rId2"/>
          <a:stretch>
            <a:fillRect/>
          </a:stretch>
        </p:blipFill>
        <p:spPr>
          <a:xfrm>
            <a:off x="10128384" y="6383623"/>
            <a:ext cx="1466718" cy="278676"/>
          </a:xfrm>
          <a:prstGeom prst="rect">
            <a:avLst/>
          </a:prstGeom>
        </p:spPr>
      </p:pic>
    </p:spTree>
    <p:extLst>
      <p:ext uri="{BB962C8B-B14F-4D97-AF65-F5344CB8AC3E}">
        <p14:creationId xmlns:p14="http://schemas.microsoft.com/office/powerpoint/2010/main" val="130376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e Title 3 Line +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C00BC3-CEF1-4997-83F8-312D6E9EA5C0}"/>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4" name="Title 5">
            <a:extLst>
              <a:ext uri="{FF2B5EF4-FFF2-40B4-BE49-F238E27FC236}">
                <a16:creationId xmlns:a16="http://schemas.microsoft.com/office/drawing/2014/main" id="{48424C21-4E6E-7CB5-0790-3579D1A05894}"/>
              </a:ext>
            </a:extLst>
          </p:cNvPr>
          <p:cNvSpPr>
            <a:spLocks noGrp="1"/>
          </p:cNvSpPr>
          <p:nvPr>
            <p:ph type="title" hasCustomPrompt="1"/>
          </p:nvPr>
        </p:nvSpPr>
        <p:spPr>
          <a:xfrm>
            <a:off x="596900" y="474377"/>
            <a:ext cx="10998204" cy="1329595"/>
          </a:xfrm>
        </p:spPr>
        <p:txBody>
          <a:bodyPr>
            <a:noAutofit/>
          </a:bodyPr>
          <a:lstStyle>
            <a:lvl1pPr marL="0" indent="0">
              <a:defRPr>
                <a:solidFill>
                  <a:schemeClr val="bg1"/>
                </a:solidFill>
              </a:defRPr>
            </a:lvl1pPr>
          </a:lstStyle>
          <a:p>
            <a:pPr lvl="0"/>
            <a:r>
              <a:rPr lang="en-GB"/>
              <a:t>Text goes here. 3 lines max</a:t>
            </a:r>
            <a:endParaRPr lang="en-US"/>
          </a:p>
        </p:txBody>
      </p:sp>
      <p:sp>
        <p:nvSpPr>
          <p:cNvPr id="5" name="Footer Placeholder 5">
            <a:extLst>
              <a:ext uri="{FF2B5EF4-FFF2-40B4-BE49-F238E27FC236}">
                <a16:creationId xmlns:a16="http://schemas.microsoft.com/office/drawing/2014/main" id="{6491831A-43A3-D6A7-2C4D-689D993F3F01}"/>
              </a:ext>
            </a:extLst>
          </p:cNvPr>
          <p:cNvSpPr>
            <a:spLocks noGrp="1"/>
          </p:cNvSpPr>
          <p:nvPr>
            <p:ph type="ftr" sz="quarter" idx="13"/>
          </p:nvPr>
        </p:nvSpPr>
        <p:spPr>
          <a:xfrm>
            <a:off x="596898" y="5593760"/>
            <a:ext cx="10998204" cy="430887"/>
          </a:xfrm>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6" name="Rectangle 5">
            <a:extLst>
              <a:ext uri="{FF2B5EF4-FFF2-40B4-BE49-F238E27FC236}">
                <a16:creationId xmlns:a16="http://schemas.microsoft.com/office/drawing/2014/main" id="{08934713-57B2-0503-32A4-BFF7D79C3C7E}"/>
              </a:ext>
            </a:extLst>
          </p:cNvPr>
          <p:cNvSpPr/>
          <p:nvPr userDrawn="1"/>
        </p:nvSpPr>
        <p:spPr>
          <a:xfrm>
            <a:off x="596896" y="2152650"/>
            <a:ext cx="10998217" cy="335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solidFill>
                <a:schemeClr val="tx1"/>
              </a:solidFill>
            </a:endParaRPr>
          </a:p>
        </p:txBody>
      </p:sp>
      <p:pic>
        <p:nvPicPr>
          <p:cNvPr id="3" name="Picture 2">
            <a:extLst>
              <a:ext uri="{FF2B5EF4-FFF2-40B4-BE49-F238E27FC236}">
                <a16:creationId xmlns:a16="http://schemas.microsoft.com/office/drawing/2014/main" id="{7746DB99-FCBC-AF8C-D375-5C3EC431037B}"/>
              </a:ext>
            </a:extLst>
          </p:cNvPr>
          <p:cNvPicPr>
            <a:picLocks noChangeAspect="1"/>
          </p:cNvPicPr>
          <p:nvPr userDrawn="1"/>
        </p:nvPicPr>
        <p:blipFill>
          <a:blip r:embed="rId2"/>
          <a:stretch>
            <a:fillRect/>
          </a:stretch>
        </p:blipFill>
        <p:spPr>
          <a:xfrm>
            <a:off x="10128384" y="6391855"/>
            <a:ext cx="1466718" cy="278676"/>
          </a:xfrm>
          <a:prstGeom prst="rect">
            <a:avLst/>
          </a:prstGeom>
        </p:spPr>
      </p:pic>
    </p:spTree>
    <p:extLst>
      <p:ext uri="{BB962C8B-B14F-4D97-AF65-F5344CB8AC3E}">
        <p14:creationId xmlns:p14="http://schemas.microsoft.com/office/powerpoint/2010/main" val="146423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5E04BE-A9C6-406B-BD86-CA1354443BC5}"/>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7" name="Text Placeholder 4">
            <a:extLst>
              <a:ext uri="{FF2B5EF4-FFF2-40B4-BE49-F238E27FC236}">
                <a16:creationId xmlns:a16="http://schemas.microsoft.com/office/drawing/2014/main" id="{D2D97524-4E9A-0141-900F-5AB444262D22}"/>
              </a:ext>
            </a:extLst>
          </p:cNvPr>
          <p:cNvSpPr>
            <a:spLocks noGrp="1"/>
          </p:cNvSpPr>
          <p:nvPr>
            <p:ph type="body" sz="quarter" idx="10" hasCustomPrompt="1"/>
          </p:nvPr>
        </p:nvSpPr>
        <p:spPr>
          <a:xfrm>
            <a:off x="596896" y="2815907"/>
            <a:ext cx="10998217" cy="615874"/>
          </a:xfrm>
          <a:prstGeom prst="rect">
            <a:avLst/>
          </a:prstGeom>
        </p:spPr>
        <p:txBody>
          <a:bodyPr wrap="square" tIns="0" bIns="0" anchor="ctr">
            <a:noAutofit/>
          </a:bodyPr>
          <a:lstStyle>
            <a:lvl1pPr marL="0" indent="0" algn="ctr" defTabSz="554463" rtl="0" eaLnBrk="1" latinLnBrk="0" hangingPunct="1">
              <a:lnSpc>
                <a:spcPct val="100000"/>
              </a:lnSpc>
              <a:spcBef>
                <a:spcPts val="0"/>
              </a:spcBef>
              <a:spcAft>
                <a:spcPts val="0"/>
              </a:spcAft>
              <a:buNone/>
              <a:defRPr lang="en-US" sz="4002" kern="1200" dirty="0">
                <a:solidFill>
                  <a:schemeClr val="lt1"/>
                </a:solidFill>
                <a:latin typeface="Georgia" panose="02040502050405020303" pitchFamily="18" charset="0"/>
                <a:ea typeface="+mn-ea"/>
                <a:cs typeface="+mn-cs"/>
              </a:defRPr>
            </a:lvl1pPr>
          </a:lstStyle>
          <a:p>
            <a:pPr lvl="0"/>
            <a:r>
              <a:rPr lang="en-US"/>
              <a:t>Leading text goes here. 1, 2 or 3 lines max</a:t>
            </a:r>
          </a:p>
        </p:txBody>
      </p:sp>
      <p:sp>
        <p:nvSpPr>
          <p:cNvPr id="2" name="Rectangle 1">
            <a:extLst>
              <a:ext uri="{FF2B5EF4-FFF2-40B4-BE49-F238E27FC236}">
                <a16:creationId xmlns:a16="http://schemas.microsoft.com/office/drawing/2014/main" id="{B88A7F8C-B973-A32D-197B-A18E84F02A1B}"/>
              </a:ext>
            </a:extLst>
          </p:cNvPr>
          <p:cNvSpPr/>
          <p:nvPr userDrawn="1"/>
        </p:nvSpPr>
        <p:spPr>
          <a:xfrm>
            <a:off x="292101" y="292100"/>
            <a:ext cx="11607798" cy="5663490"/>
          </a:xfrm>
          <a:prstGeom prst="rect">
            <a:avLst/>
          </a:pr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algn="l"/>
            <a:endParaRPr lang="en-US">
              <a:solidFill>
                <a:schemeClr val="accent1"/>
              </a:solidFill>
            </a:endParaRPr>
          </a:p>
        </p:txBody>
      </p:sp>
      <p:pic>
        <p:nvPicPr>
          <p:cNvPr id="3" name="Picture 2">
            <a:extLst>
              <a:ext uri="{FF2B5EF4-FFF2-40B4-BE49-F238E27FC236}">
                <a16:creationId xmlns:a16="http://schemas.microsoft.com/office/drawing/2014/main" id="{89DE390C-4436-4618-C8AC-56019C068C46}"/>
              </a:ext>
            </a:extLst>
          </p:cNvPr>
          <p:cNvPicPr>
            <a:picLocks noChangeAspect="1"/>
          </p:cNvPicPr>
          <p:nvPr userDrawn="1"/>
        </p:nvPicPr>
        <p:blipFill>
          <a:blip r:embed="rId2"/>
          <a:stretch>
            <a:fillRect/>
          </a:stretch>
        </p:blipFill>
        <p:spPr>
          <a:xfrm>
            <a:off x="10128395" y="6426562"/>
            <a:ext cx="1466718" cy="278676"/>
          </a:xfrm>
          <a:prstGeom prst="rect">
            <a:avLst/>
          </a:prstGeom>
        </p:spPr>
      </p:pic>
    </p:spTree>
    <p:extLst>
      <p:ext uri="{BB962C8B-B14F-4D97-AF65-F5344CB8AC3E}">
        <p14:creationId xmlns:p14="http://schemas.microsoft.com/office/powerpoint/2010/main" val="417335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Callout + Big Image -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576FDA-8DB1-4F70-AACC-1557096078C3}"/>
              </a:ext>
            </a:extLst>
          </p:cNvPr>
          <p:cNvSpPr/>
          <p:nvPr userDrawn="1"/>
        </p:nvSpPr>
        <p:spPr>
          <a:xfrm>
            <a:off x="0" y="8"/>
            <a:ext cx="12192000" cy="6247673"/>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lvl="0" indent="0">
              <a:lnSpc>
                <a:spcPct val="90000"/>
              </a:lnSpc>
              <a:spcBef>
                <a:spcPts val="607"/>
              </a:spcBef>
              <a:buFont typeface="Arial" panose="020B0604020202020204" pitchFamily="34" charset="0"/>
              <a:buNone/>
            </a:pPr>
            <a:endParaRPr lang="en-US" sz="1698"/>
          </a:p>
        </p:txBody>
      </p:sp>
      <p:sp>
        <p:nvSpPr>
          <p:cNvPr id="7" name="Text Placeholder 4">
            <a:extLst>
              <a:ext uri="{FF2B5EF4-FFF2-40B4-BE49-F238E27FC236}">
                <a16:creationId xmlns:a16="http://schemas.microsoft.com/office/drawing/2014/main" id="{D2D97524-4E9A-0141-900F-5AB444262D22}"/>
              </a:ext>
            </a:extLst>
          </p:cNvPr>
          <p:cNvSpPr>
            <a:spLocks noGrp="1"/>
          </p:cNvSpPr>
          <p:nvPr>
            <p:ph type="body" sz="quarter" idx="10" hasCustomPrompt="1"/>
          </p:nvPr>
        </p:nvSpPr>
        <p:spPr>
          <a:xfrm>
            <a:off x="596896" y="2186139"/>
            <a:ext cx="10998217" cy="697099"/>
          </a:xfrm>
          <a:prstGeom prst="rect">
            <a:avLst/>
          </a:prstGeom>
        </p:spPr>
        <p:txBody>
          <a:bodyPr wrap="square" tIns="91440" bIns="0" anchor="b">
            <a:noAutofit/>
          </a:bodyPr>
          <a:lstStyle>
            <a:lvl1pPr marL="0" indent="0" algn="ctr" defTabSz="554463" rtl="0" eaLnBrk="1" latinLnBrk="0" hangingPunct="1">
              <a:lnSpc>
                <a:spcPct val="100000"/>
              </a:lnSpc>
              <a:spcBef>
                <a:spcPts val="0"/>
              </a:spcBef>
              <a:spcAft>
                <a:spcPts val="1455"/>
              </a:spcAft>
              <a:buNone/>
              <a:defRPr lang="en-US" sz="2400" kern="1200" dirty="0">
                <a:solidFill>
                  <a:schemeClr val="lt1"/>
                </a:solidFill>
                <a:latin typeface="Georgia" panose="02040502050405020303" pitchFamily="18" charset="0"/>
                <a:ea typeface="+mn-ea"/>
                <a:cs typeface="+mn-cs"/>
              </a:defRPr>
            </a:lvl1pPr>
          </a:lstStyle>
          <a:p>
            <a:pPr lvl="0"/>
            <a:r>
              <a:rPr lang="en-US"/>
              <a:t>Leading text goes here. 1, 2 or 3 lines max</a:t>
            </a:r>
          </a:p>
        </p:txBody>
      </p:sp>
      <p:sp>
        <p:nvSpPr>
          <p:cNvPr id="8" name="Text Placeholder 4">
            <a:extLst>
              <a:ext uri="{FF2B5EF4-FFF2-40B4-BE49-F238E27FC236}">
                <a16:creationId xmlns:a16="http://schemas.microsoft.com/office/drawing/2014/main" id="{BB434974-4092-41DD-9993-F2E406094B43}"/>
              </a:ext>
            </a:extLst>
          </p:cNvPr>
          <p:cNvSpPr>
            <a:spLocks noGrp="1"/>
          </p:cNvSpPr>
          <p:nvPr>
            <p:ph type="body" sz="quarter" idx="18" hasCustomPrompt="1"/>
          </p:nvPr>
        </p:nvSpPr>
        <p:spPr>
          <a:xfrm>
            <a:off x="596896" y="2960119"/>
            <a:ext cx="10998217" cy="697099"/>
          </a:xfrm>
          <a:prstGeom prst="rect">
            <a:avLst/>
          </a:prstGeom>
        </p:spPr>
        <p:txBody>
          <a:bodyPr wrap="square" tIns="91440" bIns="0" anchor="t">
            <a:noAutofit/>
          </a:bodyPr>
          <a:lstStyle>
            <a:lvl1pPr marL="0" indent="0" algn="ctr" defTabSz="554463" rtl="0" eaLnBrk="1" latinLnBrk="0" hangingPunct="1">
              <a:lnSpc>
                <a:spcPct val="100000"/>
              </a:lnSpc>
              <a:spcBef>
                <a:spcPts val="0"/>
              </a:spcBef>
              <a:spcAft>
                <a:spcPts val="1455"/>
              </a:spcAft>
              <a:buNone/>
              <a:defRPr lang="en-US" sz="3600" b="1" kern="1200" cap="none" baseline="0" dirty="0">
                <a:solidFill>
                  <a:schemeClr val="lt1"/>
                </a:solidFill>
                <a:latin typeface="+mn-lt"/>
                <a:ea typeface="+mn-ea"/>
                <a:cs typeface="+mn-cs"/>
              </a:defRPr>
            </a:lvl1pPr>
          </a:lstStyle>
          <a:p>
            <a:pPr lvl="0"/>
            <a:r>
              <a:rPr lang="en-US"/>
              <a:t>Leading Text Goes Here. 1, 2 Or 3 Lines Max</a:t>
            </a:r>
          </a:p>
        </p:txBody>
      </p:sp>
      <p:sp>
        <p:nvSpPr>
          <p:cNvPr id="2" name="Rectangle 1">
            <a:extLst>
              <a:ext uri="{FF2B5EF4-FFF2-40B4-BE49-F238E27FC236}">
                <a16:creationId xmlns:a16="http://schemas.microsoft.com/office/drawing/2014/main" id="{314A97FC-CA7D-7857-816D-3FC8AC289821}"/>
              </a:ext>
            </a:extLst>
          </p:cNvPr>
          <p:cNvSpPr/>
          <p:nvPr userDrawn="1"/>
        </p:nvSpPr>
        <p:spPr>
          <a:xfrm>
            <a:off x="292101" y="292100"/>
            <a:ext cx="11607798" cy="5663490"/>
          </a:xfrm>
          <a:prstGeom prst="rect">
            <a:avLst/>
          </a:pr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algn="l"/>
            <a:endParaRPr lang="en-US">
              <a:solidFill>
                <a:schemeClr val="accent1"/>
              </a:solidFill>
            </a:endParaRPr>
          </a:p>
        </p:txBody>
      </p:sp>
      <p:pic>
        <p:nvPicPr>
          <p:cNvPr id="3" name="Picture 2">
            <a:extLst>
              <a:ext uri="{FF2B5EF4-FFF2-40B4-BE49-F238E27FC236}">
                <a16:creationId xmlns:a16="http://schemas.microsoft.com/office/drawing/2014/main" id="{148E75CB-A2B3-6D4D-912D-71E954B761B8}"/>
              </a:ext>
            </a:extLst>
          </p:cNvPr>
          <p:cNvPicPr>
            <a:picLocks noChangeAspect="1"/>
          </p:cNvPicPr>
          <p:nvPr userDrawn="1"/>
        </p:nvPicPr>
        <p:blipFill>
          <a:blip r:embed="rId2"/>
          <a:stretch>
            <a:fillRect/>
          </a:stretch>
        </p:blipFill>
        <p:spPr>
          <a:xfrm>
            <a:off x="10128395" y="6426562"/>
            <a:ext cx="1466718" cy="278676"/>
          </a:xfrm>
          <a:prstGeom prst="rect">
            <a:avLst/>
          </a:prstGeom>
        </p:spPr>
      </p:pic>
    </p:spTree>
    <p:extLst>
      <p:ext uri="{BB962C8B-B14F-4D97-AF65-F5344CB8AC3E}">
        <p14:creationId xmlns:p14="http://schemas.microsoft.com/office/powerpoint/2010/main" val="70872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6" name="Picture 5" descr="A person posing with a mascot&#10;&#10;AI-generated content may be incorrect.">
            <a:extLst>
              <a:ext uri="{FF2B5EF4-FFF2-40B4-BE49-F238E27FC236}">
                <a16:creationId xmlns:a16="http://schemas.microsoft.com/office/drawing/2014/main" id="{46CFF475-296E-D6C8-DF87-9AF462D51AA6}"/>
              </a:ext>
            </a:extLst>
          </p:cNvPr>
          <p:cNvPicPr>
            <a:picLocks noChangeAspect="1"/>
          </p:cNvPicPr>
          <p:nvPr userDrawn="1"/>
        </p:nvPicPr>
        <p:blipFill>
          <a:blip r:embed="rId6">
            <a:extLst>
              <a:ext uri="{28A0092B-C50C-407E-A947-70E740481C1C}">
                <a14:useLocalDpi xmlns:a14="http://schemas.microsoft.com/office/drawing/2010/main" val="0"/>
              </a:ext>
            </a:extLst>
          </a:blip>
          <a:srcRect l="20007" t="2041" r="8963" b="-1"/>
          <a:stretch>
            <a:fillRect/>
          </a:stretch>
        </p:blipFill>
        <p:spPr>
          <a:xfrm>
            <a:off x="5820230" y="2468880"/>
            <a:ext cx="5657765" cy="4389119"/>
          </a:xfrm>
          <a:prstGeom prst="rect">
            <a:avLst/>
          </a:prstGeom>
        </p:spPr>
      </p:pic>
      <p:pic>
        <p:nvPicPr>
          <p:cNvPr id="4" name="Picture 3">
            <a:extLst>
              <a:ext uri="{FF2B5EF4-FFF2-40B4-BE49-F238E27FC236}">
                <a16:creationId xmlns:a16="http://schemas.microsoft.com/office/drawing/2014/main" id="{A770BF88-CD33-884D-1E74-ABC388B1D1A2}"/>
              </a:ext>
            </a:extLst>
          </p:cNvPr>
          <p:cNvPicPr>
            <a:picLocks noChangeAspect="1"/>
          </p:cNvPicPr>
          <p:nvPr userDrawn="1"/>
        </p:nvPicPr>
        <p:blipFill>
          <a:blip r:embed="rId7"/>
          <a:stretch>
            <a:fillRect/>
          </a:stretch>
        </p:blipFill>
        <p:spPr>
          <a:xfrm>
            <a:off x="3343564" y="6038237"/>
            <a:ext cx="1466718" cy="278676"/>
          </a:xfrm>
          <a:prstGeom prst="rect">
            <a:avLst/>
          </a:prstGeom>
        </p:spPr>
      </p:pic>
      <p:cxnSp>
        <p:nvCxnSpPr>
          <p:cNvPr id="8" name="Straight Connector 7">
            <a:extLst>
              <a:ext uri="{FF2B5EF4-FFF2-40B4-BE49-F238E27FC236}">
                <a16:creationId xmlns:a16="http://schemas.microsoft.com/office/drawing/2014/main" id="{CF955F5C-CEDC-3C94-5D08-D3D53790DF60}"/>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B4603A9-104D-E162-5C48-65CA017AF99E}"/>
              </a:ext>
            </a:extLst>
          </p:cNvPr>
          <p:cNvPicPr>
            <a:picLocks noChangeAspect="1"/>
          </p:cNvPicPr>
          <p:nvPr userDrawn="1"/>
        </p:nvPicPr>
        <p:blipFill>
          <a:blip r:embed="rId8"/>
          <a:stretch>
            <a:fillRect/>
          </a:stretch>
        </p:blipFill>
        <p:spPr>
          <a:xfrm>
            <a:off x="2167866" y="5967582"/>
            <a:ext cx="493776" cy="501553"/>
          </a:xfrm>
          <a:prstGeom prst="rect">
            <a:avLst/>
          </a:prstGeom>
        </p:spPr>
      </p:pic>
      <p:pic>
        <p:nvPicPr>
          <p:cNvPr id="10" name="Picture 9">
            <a:extLst>
              <a:ext uri="{FF2B5EF4-FFF2-40B4-BE49-F238E27FC236}">
                <a16:creationId xmlns:a16="http://schemas.microsoft.com/office/drawing/2014/main" id="{59D63417-6FD2-C8B2-7660-8752E2C3FC8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0006" y="5986422"/>
            <a:ext cx="492225" cy="492225"/>
          </a:xfrm>
          <a:prstGeom prst="rect">
            <a:avLst/>
          </a:prstGeom>
        </p:spPr>
      </p:pic>
    </p:spTree>
    <p:extLst>
      <p:ext uri="{BB962C8B-B14F-4D97-AF65-F5344CB8AC3E}">
        <p14:creationId xmlns:p14="http://schemas.microsoft.com/office/powerpoint/2010/main" val="335688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1/4 image right text 4">
    <p:spTree>
      <p:nvGrpSpPr>
        <p:cNvPr id="1" name=""/>
        <p:cNvGrpSpPr/>
        <p:nvPr/>
      </p:nvGrpSpPr>
      <p:grpSpPr>
        <a:xfrm>
          <a:off x="0" y="0"/>
          <a:ext cx="0" cy="0"/>
          <a:chOff x="0" y="0"/>
          <a:chExt cx="0" cy="0"/>
        </a:xfrm>
      </p:grpSpPr>
      <p:sp>
        <p:nvSpPr>
          <p:cNvPr id="25" name="Text Placeholder 4">
            <a:extLst>
              <a:ext uri="{FF2B5EF4-FFF2-40B4-BE49-F238E27FC236}">
                <a16:creationId xmlns:a16="http://schemas.microsoft.com/office/drawing/2014/main" id="{40938867-6D5A-49E1-B832-132695B5B78C}"/>
              </a:ext>
            </a:extLst>
          </p:cNvPr>
          <p:cNvSpPr>
            <a:spLocks noGrp="1"/>
          </p:cNvSpPr>
          <p:nvPr>
            <p:ph type="body" sz="quarter" idx="10" hasCustomPrompt="1"/>
          </p:nvPr>
        </p:nvSpPr>
        <p:spPr>
          <a:xfrm>
            <a:off x="596900" y="1592511"/>
            <a:ext cx="2799602" cy="2215991"/>
          </a:xfrm>
          <a:prstGeom prst="rect">
            <a:avLst/>
          </a:prstGeom>
        </p:spPr>
        <p:txBody>
          <a:bodyPr wrap="square" lIns="0" tIns="0" bIns="0" anchor="b">
            <a:noAutofit/>
          </a:bodyPr>
          <a:lstStyle>
            <a:lvl1pPr marL="0" indent="0" algn="l">
              <a:lnSpc>
                <a:spcPct val="85000"/>
              </a:lnSpc>
              <a:spcBef>
                <a:spcPts val="0"/>
              </a:spcBef>
              <a:buNone/>
              <a:defRPr sz="4000" spc="-91">
                <a:solidFill>
                  <a:schemeClr val="bg1"/>
                </a:solidFill>
                <a:latin typeface="+mj-lt"/>
              </a:defRPr>
            </a:lvl1pPr>
          </a:lstStyle>
          <a:p>
            <a:pPr lvl="0"/>
            <a:r>
              <a:rPr lang="en-US"/>
              <a:t>Text goes </a:t>
            </a:r>
            <a:br>
              <a:rPr lang="en-US"/>
            </a:br>
            <a:r>
              <a:rPr lang="en-US"/>
              <a:t>here</a:t>
            </a:r>
          </a:p>
        </p:txBody>
      </p:sp>
      <p:sp>
        <p:nvSpPr>
          <p:cNvPr id="2" name="Footer Placeholder 1">
            <a:extLst>
              <a:ext uri="{FF2B5EF4-FFF2-40B4-BE49-F238E27FC236}">
                <a16:creationId xmlns:a16="http://schemas.microsoft.com/office/drawing/2014/main" id="{35368079-4D9B-0CAA-0C1C-E123D9F231F3}"/>
              </a:ext>
            </a:extLst>
          </p:cNvPr>
          <p:cNvSpPr>
            <a:spLocks noGrp="1"/>
          </p:cNvSpPr>
          <p:nvPr>
            <p:ph type="ftr" sz="quarter" idx="31"/>
          </p:nvPr>
        </p:nvSpPr>
        <p:spPr>
          <a:xfrm>
            <a:off x="596898" y="5593760"/>
            <a:ext cx="2799602" cy="430887"/>
          </a:xfrm>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sp>
        <p:nvSpPr>
          <p:cNvPr id="5" name="Text Placeholder 4">
            <a:extLst>
              <a:ext uri="{FF2B5EF4-FFF2-40B4-BE49-F238E27FC236}">
                <a16:creationId xmlns:a16="http://schemas.microsoft.com/office/drawing/2014/main" id="{1FCEEBE6-D8E9-0DF0-AC33-1E78D1C43CD1}"/>
              </a:ext>
            </a:extLst>
          </p:cNvPr>
          <p:cNvSpPr>
            <a:spLocks noGrp="1"/>
          </p:cNvSpPr>
          <p:nvPr>
            <p:ph type="body" sz="quarter" idx="32" hasCustomPrompt="1"/>
          </p:nvPr>
        </p:nvSpPr>
        <p:spPr>
          <a:xfrm>
            <a:off x="4594225" y="5593760"/>
            <a:ext cx="7000875" cy="430887"/>
          </a:xfrm>
        </p:spPr>
        <p:txBody>
          <a:bodyPr lIns="0" tIns="0" rIns="0" bIns="0" anchor="b">
            <a:noAutofit/>
          </a:bodyPr>
          <a:lstStyle>
            <a:lvl1pPr>
              <a:defRPr lang="en-US" sz="700" dirty="0"/>
            </a:lvl1pPr>
          </a:lstStyle>
          <a:p>
            <a:pPr marL="54864" lvl="0" indent="-54864"/>
            <a:r>
              <a:rPr lang="en-US"/>
              <a:t>Footnote text 2</a:t>
            </a:r>
          </a:p>
        </p:txBody>
      </p:sp>
      <p:sp>
        <p:nvSpPr>
          <p:cNvPr id="3" name="Text Placeholder 4">
            <a:extLst>
              <a:ext uri="{FF2B5EF4-FFF2-40B4-BE49-F238E27FC236}">
                <a16:creationId xmlns:a16="http://schemas.microsoft.com/office/drawing/2014/main" id="{F2A331AC-0254-EF81-CA9C-0AFFD24C7687}"/>
              </a:ext>
            </a:extLst>
          </p:cNvPr>
          <p:cNvSpPr>
            <a:spLocks noGrp="1"/>
          </p:cNvSpPr>
          <p:nvPr>
            <p:ph type="body" sz="quarter" idx="25" hasCustomPrompt="1"/>
          </p:nvPr>
        </p:nvSpPr>
        <p:spPr>
          <a:xfrm>
            <a:off x="596892" y="3835660"/>
            <a:ext cx="2799603" cy="830997"/>
          </a:xfrm>
          <a:prstGeom prst="rect">
            <a:avLst/>
          </a:prstGeom>
        </p:spPr>
        <p:txBody>
          <a:bodyPr wrap="square" lIns="0" tIns="0" rIns="0" bIns="0" anchor="t">
            <a:noAutofit/>
          </a:bodyPr>
          <a:lstStyle>
            <a:lvl1pPr marL="0" indent="0" algn="l">
              <a:lnSpc>
                <a:spcPct val="100000"/>
              </a:lnSpc>
              <a:spcBef>
                <a:spcPts val="0"/>
              </a:spcBef>
              <a:buFont typeface="Arial" panose="020B0604020202020204" pitchFamily="34" charset="0"/>
              <a:buNone/>
              <a:defRPr sz="2000" spc="0">
                <a:solidFill>
                  <a:schemeClr val="bg1"/>
                </a:solidFill>
                <a:latin typeface="+mn-lt"/>
                <a:cs typeface="Arial" panose="020B0604020202020204" pitchFamily="34" charset="0"/>
              </a:defRPr>
            </a:lvl1pPr>
          </a:lstStyle>
          <a:p>
            <a:pPr lvl="0"/>
            <a:r>
              <a:rPr lang="en-GB"/>
              <a:t>Subtitle goes here</a:t>
            </a:r>
          </a:p>
        </p:txBody>
      </p:sp>
      <p:pic>
        <p:nvPicPr>
          <p:cNvPr id="4" name="Picture 3">
            <a:extLst>
              <a:ext uri="{FF2B5EF4-FFF2-40B4-BE49-F238E27FC236}">
                <a16:creationId xmlns:a16="http://schemas.microsoft.com/office/drawing/2014/main" id="{B802101C-47FA-7B77-FE9E-74002E89A6E6}"/>
              </a:ext>
            </a:extLst>
          </p:cNvPr>
          <p:cNvPicPr>
            <a:picLocks noChangeAspect="1"/>
          </p:cNvPicPr>
          <p:nvPr userDrawn="1"/>
        </p:nvPicPr>
        <p:blipFill>
          <a:blip r:embed="rId2"/>
          <a:stretch>
            <a:fillRect/>
          </a:stretch>
        </p:blipFill>
        <p:spPr>
          <a:xfrm>
            <a:off x="10128382" y="6407692"/>
            <a:ext cx="1466718" cy="278676"/>
          </a:xfrm>
          <a:prstGeom prst="rect">
            <a:avLst/>
          </a:prstGeom>
        </p:spPr>
      </p:pic>
    </p:spTree>
    <p:extLst>
      <p:ext uri="{BB962C8B-B14F-4D97-AF65-F5344CB8AC3E}">
        <p14:creationId xmlns:p14="http://schemas.microsoft.com/office/powerpoint/2010/main" val="206383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92">
          <p15:clr>
            <a:srgbClr val="9FCC3B"/>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 image right - Numbered List 1">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3476D466-0CA6-4D01-8FE7-146229B9D74E}"/>
              </a:ext>
            </a:extLst>
          </p:cNvPr>
          <p:cNvSpPr>
            <a:spLocks noGrp="1"/>
          </p:cNvSpPr>
          <p:nvPr>
            <p:ph type="body" sz="quarter" idx="10" hasCustomPrompt="1"/>
          </p:nvPr>
        </p:nvSpPr>
        <p:spPr>
          <a:xfrm>
            <a:off x="596896" y="1581625"/>
            <a:ext cx="2799606" cy="3095919"/>
          </a:xfrm>
          <a:prstGeom prst="rect">
            <a:avLst/>
          </a:prstGeom>
        </p:spPr>
        <p:txBody>
          <a:bodyPr wrap="square" lIns="0" tIns="0" bIns="0" anchor="ctr">
            <a:noAutofit/>
          </a:bodyPr>
          <a:lstStyle>
            <a:lvl1pPr marL="0" indent="0" algn="l">
              <a:lnSpc>
                <a:spcPct val="85000"/>
              </a:lnSpc>
              <a:spcBef>
                <a:spcPts val="0"/>
              </a:spcBef>
              <a:buNone/>
              <a:defRPr sz="4000" spc="-91">
                <a:solidFill>
                  <a:schemeClr val="bg1"/>
                </a:solidFill>
                <a:latin typeface="+mj-lt"/>
              </a:defRPr>
            </a:lvl1pPr>
          </a:lstStyle>
          <a:p>
            <a:pPr lvl="0"/>
            <a:r>
              <a:rPr lang="en-US"/>
              <a:t>Text goes here</a:t>
            </a:r>
          </a:p>
        </p:txBody>
      </p:sp>
      <p:sp>
        <p:nvSpPr>
          <p:cNvPr id="3" name="Text Placeholder 4">
            <a:extLst>
              <a:ext uri="{FF2B5EF4-FFF2-40B4-BE49-F238E27FC236}">
                <a16:creationId xmlns:a16="http://schemas.microsoft.com/office/drawing/2014/main" id="{4D0636A0-3E59-5D8D-5934-7709437BE30F}"/>
              </a:ext>
            </a:extLst>
          </p:cNvPr>
          <p:cNvSpPr>
            <a:spLocks noGrp="1"/>
          </p:cNvSpPr>
          <p:nvPr>
            <p:ph type="body" sz="quarter" idx="32" hasCustomPrompt="1"/>
          </p:nvPr>
        </p:nvSpPr>
        <p:spPr>
          <a:xfrm>
            <a:off x="4594225" y="5593760"/>
            <a:ext cx="7000875" cy="430887"/>
          </a:xfrm>
        </p:spPr>
        <p:txBody>
          <a:bodyPr lIns="0" tIns="0" rIns="0" bIns="0" anchor="b">
            <a:noAutofit/>
          </a:bodyPr>
          <a:lstStyle>
            <a:lvl1pPr>
              <a:defRPr lang="en-US" sz="700" dirty="0"/>
            </a:lvl1pPr>
          </a:lstStyle>
          <a:p>
            <a:pPr marL="54864" lvl="0" indent="-54864"/>
            <a:r>
              <a:rPr lang="en-US"/>
              <a:t>Footnote text 2</a:t>
            </a:r>
          </a:p>
        </p:txBody>
      </p:sp>
      <p:sp>
        <p:nvSpPr>
          <p:cNvPr id="4" name="Footer Placeholder 3">
            <a:extLst>
              <a:ext uri="{FF2B5EF4-FFF2-40B4-BE49-F238E27FC236}">
                <a16:creationId xmlns:a16="http://schemas.microsoft.com/office/drawing/2014/main" id="{228AE7A8-72A4-B6DF-4C40-C1703CFF56A2}"/>
              </a:ext>
            </a:extLst>
          </p:cNvPr>
          <p:cNvSpPr>
            <a:spLocks noGrp="1"/>
          </p:cNvSpPr>
          <p:nvPr>
            <p:ph type="ftr" sz="quarter" idx="73"/>
          </p:nvPr>
        </p:nvSpPr>
        <p:spPr>
          <a:xfrm>
            <a:off x="596898" y="5593760"/>
            <a:ext cx="2799604" cy="430887"/>
          </a:xfrm>
        </p:spPr>
        <p:txBody>
          <a:bodyPr/>
          <a:lstStyle>
            <a:lvl1pPr>
              <a:defRPr>
                <a:solidFill>
                  <a:schemeClr val="bg1"/>
                </a:solidFill>
              </a:defRPr>
            </a:lvl1pPr>
          </a:lstStyle>
          <a:p>
            <a:pPr marL="54864" indent="-54864" defTabSz="554463">
              <a:buFont typeface="Arial" panose="020B0604020202020204" pitchFamily="34" charset="0"/>
              <a:buNone/>
            </a:pPr>
            <a:r>
              <a:rPr lang="en-US"/>
              <a:t>Footnote text</a:t>
            </a:r>
          </a:p>
        </p:txBody>
      </p:sp>
      <p:pic>
        <p:nvPicPr>
          <p:cNvPr id="2" name="Picture 1">
            <a:extLst>
              <a:ext uri="{FF2B5EF4-FFF2-40B4-BE49-F238E27FC236}">
                <a16:creationId xmlns:a16="http://schemas.microsoft.com/office/drawing/2014/main" id="{454B4A0E-8F8E-804B-18D0-A28C7539E28A}"/>
              </a:ext>
            </a:extLst>
          </p:cNvPr>
          <p:cNvPicPr>
            <a:picLocks noChangeAspect="1"/>
          </p:cNvPicPr>
          <p:nvPr userDrawn="1"/>
        </p:nvPicPr>
        <p:blipFill>
          <a:blip r:embed="rId2"/>
          <a:stretch>
            <a:fillRect/>
          </a:stretch>
        </p:blipFill>
        <p:spPr>
          <a:xfrm>
            <a:off x="10128382" y="6370746"/>
            <a:ext cx="1466718" cy="278676"/>
          </a:xfrm>
          <a:prstGeom prst="rect">
            <a:avLst/>
          </a:prstGeom>
        </p:spPr>
      </p:pic>
    </p:spTree>
    <p:extLst>
      <p:ext uri="{BB962C8B-B14F-4D97-AF65-F5344CB8AC3E}">
        <p14:creationId xmlns:p14="http://schemas.microsoft.com/office/powerpoint/2010/main" val="288970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92">
          <p15:clr>
            <a:srgbClr val="9FCC3B"/>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 image right - Numbered Lis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44045D-BF72-57EE-04E2-28B22AA844C1}"/>
              </a:ext>
            </a:extLst>
          </p:cNvPr>
          <p:cNvPicPr>
            <a:picLocks noChangeAspect="1"/>
          </p:cNvPicPr>
          <p:nvPr userDrawn="1"/>
        </p:nvPicPr>
        <p:blipFill>
          <a:blip r:embed="rId2"/>
          <a:stretch>
            <a:fillRect/>
          </a:stretch>
        </p:blipFill>
        <p:spPr>
          <a:xfrm>
            <a:off x="10132292" y="6379982"/>
            <a:ext cx="1466718" cy="278676"/>
          </a:xfrm>
          <a:prstGeom prst="rect">
            <a:avLst/>
          </a:prstGeom>
        </p:spPr>
      </p:pic>
    </p:spTree>
    <p:extLst>
      <p:ext uri="{BB962C8B-B14F-4D97-AF65-F5344CB8AC3E}">
        <p14:creationId xmlns:p14="http://schemas.microsoft.com/office/powerpoint/2010/main" val="301845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5" name="Picture 4" descr="A person in a graduation cap and gown&#10;&#10;AI-generated content may be incorrect.">
            <a:extLst>
              <a:ext uri="{FF2B5EF4-FFF2-40B4-BE49-F238E27FC236}">
                <a16:creationId xmlns:a16="http://schemas.microsoft.com/office/drawing/2014/main" id="{822E04A6-43FA-6334-6558-47B6E7DE7580}"/>
              </a:ext>
            </a:extLst>
          </p:cNvPr>
          <p:cNvPicPr>
            <a:picLocks noChangeAspect="1"/>
          </p:cNvPicPr>
          <p:nvPr userDrawn="1"/>
        </p:nvPicPr>
        <p:blipFill>
          <a:blip r:embed="rId6">
            <a:extLst>
              <a:ext uri="{28A0092B-C50C-407E-A947-70E740481C1C}">
                <a14:useLocalDpi xmlns:a14="http://schemas.microsoft.com/office/drawing/2010/main" val="0"/>
              </a:ext>
            </a:extLst>
          </a:blip>
          <a:srcRect l="9172" t="9716" r="14618"/>
          <a:stretch>
            <a:fillRect/>
          </a:stretch>
        </p:blipFill>
        <p:spPr>
          <a:xfrm>
            <a:off x="5550551" y="1254258"/>
            <a:ext cx="7095320" cy="5603742"/>
          </a:xfrm>
          <a:prstGeom prst="rect">
            <a:avLst/>
          </a:prstGeom>
        </p:spPr>
      </p:pic>
      <p:pic>
        <p:nvPicPr>
          <p:cNvPr id="4" name="Picture 3">
            <a:extLst>
              <a:ext uri="{FF2B5EF4-FFF2-40B4-BE49-F238E27FC236}">
                <a16:creationId xmlns:a16="http://schemas.microsoft.com/office/drawing/2014/main" id="{A0B9E9DA-EF7F-B82F-8BA1-3F0356AB00C9}"/>
              </a:ext>
            </a:extLst>
          </p:cNvPr>
          <p:cNvPicPr>
            <a:picLocks noChangeAspect="1"/>
          </p:cNvPicPr>
          <p:nvPr userDrawn="1"/>
        </p:nvPicPr>
        <p:blipFill>
          <a:blip r:embed="rId7"/>
          <a:stretch>
            <a:fillRect/>
          </a:stretch>
        </p:blipFill>
        <p:spPr>
          <a:xfrm>
            <a:off x="3343564" y="6038237"/>
            <a:ext cx="1466718" cy="278676"/>
          </a:xfrm>
          <a:prstGeom prst="rect">
            <a:avLst/>
          </a:prstGeom>
        </p:spPr>
      </p:pic>
      <p:cxnSp>
        <p:nvCxnSpPr>
          <p:cNvPr id="8" name="Straight Connector 7">
            <a:extLst>
              <a:ext uri="{FF2B5EF4-FFF2-40B4-BE49-F238E27FC236}">
                <a16:creationId xmlns:a16="http://schemas.microsoft.com/office/drawing/2014/main" id="{0C57EBA0-116F-4241-AAF6-D063EAD4BF2F}"/>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181B14-6FD8-F460-DCAA-89840AE35E4E}"/>
              </a:ext>
            </a:extLst>
          </p:cNvPr>
          <p:cNvPicPr>
            <a:picLocks noChangeAspect="1"/>
          </p:cNvPicPr>
          <p:nvPr userDrawn="1"/>
        </p:nvPicPr>
        <p:blipFill>
          <a:blip r:embed="rId8"/>
          <a:stretch>
            <a:fillRect/>
          </a:stretch>
        </p:blipFill>
        <p:spPr>
          <a:xfrm>
            <a:off x="2167866" y="5967582"/>
            <a:ext cx="493776" cy="501553"/>
          </a:xfrm>
          <a:prstGeom prst="rect">
            <a:avLst/>
          </a:prstGeom>
        </p:spPr>
      </p:pic>
      <p:pic>
        <p:nvPicPr>
          <p:cNvPr id="10" name="Picture 9">
            <a:extLst>
              <a:ext uri="{FF2B5EF4-FFF2-40B4-BE49-F238E27FC236}">
                <a16:creationId xmlns:a16="http://schemas.microsoft.com/office/drawing/2014/main" id="{766D974E-100D-9322-C2D0-10D3B9D4608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0006" y="5986422"/>
            <a:ext cx="492225" cy="492225"/>
          </a:xfrm>
          <a:prstGeom prst="rect">
            <a:avLst/>
          </a:prstGeom>
        </p:spPr>
      </p:pic>
    </p:spTree>
    <p:extLst>
      <p:ext uri="{BB962C8B-B14F-4D97-AF65-F5344CB8AC3E}">
        <p14:creationId xmlns:p14="http://schemas.microsoft.com/office/powerpoint/2010/main" val="21933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1026" name="Picture 2">
            <a:extLst>
              <a:ext uri="{FF2B5EF4-FFF2-40B4-BE49-F238E27FC236}">
                <a16:creationId xmlns:a16="http://schemas.microsoft.com/office/drawing/2014/main" id="{4C4171C1-5EDC-7B02-D3D0-5E445F7AE763}"/>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55200" r="15160"/>
          <a:stretch>
            <a:fillRect/>
          </a:stretch>
        </p:blipFill>
        <p:spPr bwMode="auto">
          <a:xfrm>
            <a:off x="7022788" y="1151792"/>
            <a:ext cx="3236976" cy="57062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722E8B5-8CAB-0125-B05C-638D0A1EEB56}"/>
              </a:ext>
            </a:extLst>
          </p:cNvPr>
          <p:cNvPicPr>
            <a:picLocks noChangeAspect="1"/>
          </p:cNvPicPr>
          <p:nvPr userDrawn="1"/>
        </p:nvPicPr>
        <p:blipFill>
          <a:blip r:embed="rId7"/>
          <a:stretch>
            <a:fillRect/>
          </a:stretch>
        </p:blipFill>
        <p:spPr>
          <a:xfrm>
            <a:off x="3343564" y="6038237"/>
            <a:ext cx="1466718" cy="278676"/>
          </a:xfrm>
          <a:prstGeom prst="rect">
            <a:avLst/>
          </a:prstGeom>
        </p:spPr>
      </p:pic>
      <p:cxnSp>
        <p:nvCxnSpPr>
          <p:cNvPr id="7" name="Straight Connector 6">
            <a:extLst>
              <a:ext uri="{FF2B5EF4-FFF2-40B4-BE49-F238E27FC236}">
                <a16:creationId xmlns:a16="http://schemas.microsoft.com/office/drawing/2014/main" id="{B80FD5B0-C5F3-8A65-2B65-0F98DED20238}"/>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64EAAF8-23EF-B1DC-CE87-08852B278FF9}"/>
              </a:ext>
            </a:extLst>
          </p:cNvPr>
          <p:cNvPicPr>
            <a:picLocks noChangeAspect="1"/>
          </p:cNvPicPr>
          <p:nvPr userDrawn="1"/>
        </p:nvPicPr>
        <p:blipFill>
          <a:blip r:embed="rId8"/>
          <a:stretch>
            <a:fillRect/>
          </a:stretch>
        </p:blipFill>
        <p:spPr>
          <a:xfrm>
            <a:off x="2167866" y="5967582"/>
            <a:ext cx="493776" cy="501553"/>
          </a:xfrm>
          <a:prstGeom prst="rect">
            <a:avLst/>
          </a:prstGeom>
        </p:spPr>
      </p:pic>
      <p:pic>
        <p:nvPicPr>
          <p:cNvPr id="9" name="Picture 8">
            <a:extLst>
              <a:ext uri="{FF2B5EF4-FFF2-40B4-BE49-F238E27FC236}">
                <a16:creationId xmlns:a16="http://schemas.microsoft.com/office/drawing/2014/main" id="{CB5E8C48-D33A-35F0-5126-2EB1A24001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0006" y="5986422"/>
            <a:ext cx="492225" cy="492225"/>
          </a:xfrm>
          <a:prstGeom prst="rect">
            <a:avLst/>
          </a:prstGeom>
        </p:spPr>
      </p:pic>
    </p:spTree>
    <p:extLst>
      <p:ext uri="{BB962C8B-B14F-4D97-AF65-F5344CB8AC3E}">
        <p14:creationId xmlns:p14="http://schemas.microsoft.com/office/powerpoint/2010/main" val="195524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ustom Cover 2">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9A5EEC7-F28A-0B34-7BDD-A53CEA5FA4B5}"/>
              </a:ext>
            </a:extLst>
          </p:cNvPr>
          <p:cNvGrpSpPr/>
          <p:nvPr userDrawn="1"/>
        </p:nvGrpSpPr>
        <p:grpSpPr>
          <a:xfrm>
            <a:off x="0" y="0"/>
            <a:ext cx="12192000" cy="6004422"/>
            <a:chOff x="0" y="0"/>
            <a:chExt cx="12192000" cy="6004422"/>
          </a:xfrm>
        </p:grpSpPr>
        <p:sp>
          <p:nvSpPr>
            <p:cNvPr id="2" name="Freeform: Shape 1">
              <a:extLst>
                <a:ext uri="{FF2B5EF4-FFF2-40B4-BE49-F238E27FC236}">
                  <a16:creationId xmlns:a16="http://schemas.microsoft.com/office/drawing/2014/main" id="{41701048-049E-1C47-B5DB-0D01AF53E4B2}"/>
                </a:ext>
              </a:extLst>
            </p:cNvPr>
            <p:cNvSpPr/>
            <p:nvPr userDrawn="1"/>
          </p:nvSpPr>
          <p:spPr>
            <a:xfrm flipH="1" flipV="1">
              <a:off x="0" y="3035371"/>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endParaRPr lang="en-US"/>
            </a:p>
          </p:txBody>
        </p:sp>
        <p:sp>
          <p:nvSpPr>
            <p:cNvPr id="3" name="Freeform: Shape 2">
              <a:extLst>
                <a:ext uri="{FF2B5EF4-FFF2-40B4-BE49-F238E27FC236}">
                  <a16:creationId xmlns:a16="http://schemas.microsoft.com/office/drawing/2014/main" id="{248D777C-4396-E37C-97F5-F05C4A206897}"/>
                </a:ext>
              </a:extLst>
            </p:cNvPr>
            <p:cNvSpPr/>
            <p:nvPr userDrawn="1"/>
          </p:nvSpPr>
          <p:spPr>
            <a:xfrm flipH="1" flipV="1">
              <a:off x="0" y="0"/>
              <a:ext cx="12192000" cy="5933767"/>
            </a:xfrm>
            <a:custGeom>
              <a:avLst/>
              <a:gdLst>
                <a:gd name="connsiteX0" fmla="*/ 12192000 w 12192000"/>
                <a:gd name="connsiteY0" fmla="*/ 5933767 h 5933767"/>
                <a:gd name="connsiteX1" fmla="*/ 0 w 12192000"/>
                <a:gd name="connsiteY1" fmla="*/ 5933767 h 5933767"/>
                <a:gd name="connsiteX2" fmla="*/ 0 w 12192000"/>
                <a:gd name="connsiteY2" fmla="*/ 4301612 h 5933767"/>
                <a:gd name="connsiteX3" fmla="*/ 0 w 12192000"/>
                <a:gd name="connsiteY3" fmla="*/ 2969051 h 5933767"/>
                <a:gd name="connsiteX4" fmla="*/ 0 w 12192000"/>
                <a:gd name="connsiteY4" fmla="*/ 2299040 h 5933767"/>
                <a:gd name="connsiteX5" fmla="*/ 0 w 12192000"/>
                <a:gd name="connsiteY5" fmla="*/ 1332561 h 5933767"/>
                <a:gd name="connsiteX6" fmla="*/ 0 w 12192000"/>
                <a:gd name="connsiteY6" fmla="*/ 1261283 h 5933767"/>
                <a:gd name="connsiteX7" fmla="*/ 0 w 12192000"/>
                <a:gd name="connsiteY7" fmla="*/ 966479 h 5933767"/>
                <a:gd name="connsiteX8" fmla="*/ 0 w 12192000"/>
                <a:gd name="connsiteY8" fmla="*/ 0 h 5933767"/>
                <a:gd name="connsiteX9" fmla="*/ 9932177 w 12192000"/>
                <a:gd name="connsiteY9" fmla="*/ 844012 h 5933767"/>
                <a:gd name="connsiteX10" fmla="*/ 10328832 w 12192000"/>
                <a:gd name="connsiteY10" fmla="*/ 802591 h 5933767"/>
                <a:gd name="connsiteX11" fmla="*/ 12192000 w 12192000"/>
                <a:gd name="connsiteY11" fmla="*/ 240336 h 5933767"/>
                <a:gd name="connsiteX12" fmla="*/ 12192000 w 12192000"/>
                <a:gd name="connsiteY12" fmla="*/ 4301612 h 59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933767">
                  <a:moveTo>
                    <a:pt x="12192000" y="5933767"/>
                  </a:moveTo>
                  <a:lnTo>
                    <a:pt x="0" y="5933767"/>
                  </a:lnTo>
                  <a:lnTo>
                    <a:pt x="0" y="4301612"/>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lnTo>
                    <a:pt x="12192000" y="4301612"/>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rtlCol="0" anchor="ctr">
              <a:noAutofit/>
            </a:bodyPr>
            <a:lstStyle/>
            <a:p>
              <a:endParaRPr lang="en-US"/>
            </a:p>
          </p:txBody>
        </p:sp>
      </p:grpSp>
      <p:sp>
        <p:nvSpPr>
          <p:cNvPr id="17" name="Title 16">
            <a:extLst>
              <a:ext uri="{FF2B5EF4-FFF2-40B4-BE49-F238E27FC236}">
                <a16:creationId xmlns:a16="http://schemas.microsoft.com/office/drawing/2014/main" id="{C62ADEBD-665A-E2F2-EDC1-25D666C1B20B}"/>
              </a:ext>
            </a:extLst>
          </p:cNvPr>
          <p:cNvSpPr>
            <a:spLocks noGrp="1"/>
          </p:cNvSpPr>
          <p:nvPr>
            <p:ph type="title"/>
          </p:nvPr>
        </p:nvSpPr>
        <p:spPr>
          <a:xfrm>
            <a:off x="596900" y="1167600"/>
            <a:ext cx="4626430" cy="2659190"/>
          </a:xfrm>
        </p:spPr>
        <p:txBody>
          <a:bodyPr anchor="b">
            <a:noAutofit/>
          </a:bodyPr>
          <a:lstStyle>
            <a:lvl1pPr marL="0" indent="0">
              <a:defRPr sz="4400" b="1" spc="0" baseline="0">
                <a:solidFill>
                  <a:schemeClr val="bg1"/>
                </a:solidFill>
                <a:latin typeface="+mn-lt"/>
              </a:defRPr>
            </a:lvl1pPr>
          </a:lstStyle>
          <a:p>
            <a:r>
              <a:rPr lang="en-US"/>
              <a:t>Click to edit Master title style</a:t>
            </a:r>
          </a:p>
        </p:txBody>
      </p:sp>
      <p:sp>
        <p:nvSpPr>
          <p:cNvPr id="19" name="Text Placeholder 18">
            <a:extLst>
              <a:ext uri="{FF2B5EF4-FFF2-40B4-BE49-F238E27FC236}">
                <a16:creationId xmlns:a16="http://schemas.microsoft.com/office/drawing/2014/main" id="{1CEDCBEC-7C86-7326-65EE-0E264D67D137}"/>
              </a:ext>
            </a:extLst>
          </p:cNvPr>
          <p:cNvSpPr>
            <a:spLocks noGrp="1"/>
          </p:cNvSpPr>
          <p:nvPr>
            <p:ph type="body" sz="quarter" idx="10"/>
          </p:nvPr>
        </p:nvSpPr>
        <p:spPr>
          <a:xfrm>
            <a:off x="596900" y="4202200"/>
            <a:ext cx="4626430" cy="307777"/>
          </a:xfrm>
        </p:spPr>
        <p:txBody>
          <a:bodyPr lIns="0" tIns="0" rIns="0" bIns="0">
            <a:noAutofit/>
          </a:bodyPr>
          <a:lstStyle>
            <a:lvl1pPr>
              <a:lnSpc>
                <a:spcPct val="100000"/>
              </a:lnSpc>
              <a:spcBef>
                <a:spcPts val="0"/>
              </a:spcBef>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21" name="Text Placeholder 18">
            <a:extLst>
              <a:ext uri="{FF2B5EF4-FFF2-40B4-BE49-F238E27FC236}">
                <a16:creationId xmlns:a16="http://schemas.microsoft.com/office/drawing/2014/main" id="{03304C64-B016-A1D7-90DC-40D8CC147D53}"/>
              </a:ext>
            </a:extLst>
          </p:cNvPr>
          <p:cNvSpPr>
            <a:spLocks noGrp="1"/>
          </p:cNvSpPr>
          <p:nvPr>
            <p:ph type="body" sz="quarter" idx="12" hasCustomPrompt="1"/>
          </p:nvPr>
        </p:nvSpPr>
        <p:spPr>
          <a:xfrm>
            <a:off x="596900" y="625465"/>
            <a:ext cx="1328337" cy="365760"/>
          </a:xfrm>
          <a:solidFill>
            <a:schemeClr val="accent2"/>
          </a:solidFill>
        </p:spPr>
        <p:txBody>
          <a:bodyPr lIns="0" tIns="0" rIns="0" bIns="0" anchor="ctr">
            <a:noAutofit/>
          </a:bodyPr>
          <a:lstStyle>
            <a:lvl1pPr algn="ctr">
              <a:lnSpc>
                <a:spcPct val="100000"/>
              </a:lnSpc>
              <a:spcBef>
                <a:spcPts val="0"/>
              </a:spcBef>
              <a:defRPr sz="1200" b="1">
                <a:solidFill>
                  <a:schemeClr val="accent3"/>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Date Here</a:t>
            </a:r>
          </a:p>
        </p:txBody>
      </p:sp>
      <p:cxnSp>
        <p:nvCxnSpPr>
          <p:cNvPr id="15" name="Straight Connector 14">
            <a:extLst>
              <a:ext uri="{FF2B5EF4-FFF2-40B4-BE49-F238E27FC236}">
                <a16:creationId xmlns:a16="http://schemas.microsoft.com/office/drawing/2014/main" id="{7D7CFEE8-88F4-96F2-EB04-7D6B34644345}"/>
              </a:ext>
            </a:extLst>
          </p:cNvPr>
          <p:cNvCxnSpPr/>
          <p:nvPr userDrawn="1"/>
        </p:nvCxnSpPr>
        <p:spPr>
          <a:xfrm>
            <a:off x="596900" y="3826790"/>
            <a:ext cx="462643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8">
            <a:extLst>
              <a:ext uri="{FF2B5EF4-FFF2-40B4-BE49-F238E27FC236}">
                <a16:creationId xmlns:a16="http://schemas.microsoft.com/office/drawing/2014/main" id="{EBD2E284-6411-40F0-D624-971AD4D6733B}"/>
              </a:ext>
            </a:extLst>
          </p:cNvPr>
          <p:cNvSpPr>
            <a:spLocks noGrp="1"/>
          </p:cNvSpPr>
          <p:nvPr>
            <p:ph type="body" sz="quarter" idx="11"/>
          </p:nvPr>
        </p:nvSpPr>
        <p:spPr>
          <a:xfrm>
            <a:off x="596900" y="4543792"/>
            <a:ext cx="4626430" cy="276999"/>
          </a:xfrm>
        </p:spPr>
        <p:txBody>
          <a:bodyPr lIns="0" tIns="0" rIns="0" bIns="0">
            <a:noAutofit/>
          </a:bodyPr>
          <a:lstStyle>
            <a:lvl1pPr>
              <a:lnSpc>
                <a:spcPct val="100000"/>
              </a:lnSpc>
              <a:spcBef>
                <a:spcPts val="0"/>
              </a:spcBef>
              <a:defRPr sz="18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pic>
        <p:nvPicPr>
          <p:cNvPr id="16" name="Picture 15">
            <a:extLst>
              <a:ext uri="{FF2B5EF4-FFF2-40B4-BE49-F238E27FC236}">
                <a16:creationId xmlns:a16="http://schemas.microsoft.com/office/drawing/2014/main" id="{C185919D-ADC0-187F-8DAE-357A9E780B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976" t="851" r="27905" b="18880"/>
          <a:stretch>
            <a:fillRect/>
          </a:stretch>
        </p:blipFill>
        <p:spPr>
          <a:xfrm>
            <a:off x="5820230" y="420075"/>
            <a:ext cx="2610112" cy="3165823"/>
          </a:xfrm>
          <a:prstGeom prst="rect">
            <a:avLst/>
          </a:prstGeom>
          <a:ln w="127000" cap="sq">
            <a:solidFill>
              <a:schemeClr val="bg1"/>
            </a:solidFill>
            <a:miter lim="800000"/>
          </a:ln>
          <a:effectLst>
            <a:outerShdw blurRad="63500" algn="ctr" rotWithShape="0">
              <a:prstClr val="black">
                <a:alpha val="30000"/>
              </a:prstClr>
            </a:outerShdw>
          </a:effectLst>
        </p:spPr>
      </p:pic>
      <p:pic>
        <p:nvPicPr>
          <p:cNvPr id="27" name="Picture 26">
            <a:extLst>
              <a:ext uri="{FF2B5EF4-FFF2-40B4-BE49-F238E27FC236}">
                <a16:creationId xmlns:a16="http://schemas.microsoft.com/office/drawing/2014/main" id="{A04107C5-F273-9227-DC0B-18DBD134D7F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6225" r="26225" b="17869"/>
          <a:stretch>
            <a:fillRect/>
          </a:stretch>
        </p:blipFill>
        <p:spPr>
          <a:xfrm>
            <a:off x="5820230" y="4043411"/>
            <a:ext cx="2610112" cy="253594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8" name="Picture 27" descr="A ruins of a village in the desert&#10;&#10;AI-generated content may be incorrect.">
            <a:extLst>
              <a:ext uri="{FF2B5EF4-FFF2-40B4-BE49-F238E27FC236}">
                <a16:creationId xmlns:a16="http://schemas.microsoft.com/office/drawing/2014/main" id="{58C30492-5ECC-F8A9-8023-A3CB92DF05C9}"/>
              </a:ext>
            </a:extLst>
          </p:cNvPr>
          <p:cNvPicPr preferRelativeResize="0">
            <a:picLocks/>
          </p:cNvPicPr>
          <p:nvPr userDrawn="1"/>
        </p:nvPicPr>
        <p:blipFill rotWithShape="1">
          <a:blip r:embed="rId4">
            <a:extLst>
              <a:ext uri="{28A0092B-C50C-407E-A947-70E740481C1C}">
                <a14:useLocalDpi xmlns:a14="http://schemas.microsoft.com/office/drawing/2010/main" val="0"/>
              </a:ext>
            </a:extLst>
          </a:blip>
          <a:srcRect l="25498" t="3248" r="25820" b="-538"/>
          <a:stretch>
            <a:fillRect/>
          </a:stretch>
        </p:blipFill>
        <p:spPr>
          <a:xfrm>
            <a:off x="8868932" y="3499341"/>
            <a:ext cx="2610112" cy="3080018"/>
          </a:xfrm>
          <a:prstGeom prst="rect">
            <a:avLst/>
          </a:prstGeom>
          <a:ln w="127000" cap="sq">
            <a:solidFill>
              <a:schemeClr val="bg1"/>
            </a:solidFill>
            <a:miter lim="800000"/>
          </a:ln>
          <a:effectLst>
            <a:outerShdw blurRad="63500" algn="ctr" rotWithShape="0">
              <a:prstClr val="black">
                <a:alpha val="30000"/>
              </a:prstClr>
            </a:outerShdw>
          </a:effectLst>
        </p:spPr>
      </p:pic>
      <p:pic>
        <p:nvPicPr>
          <p:cNvPr id="29" name="Picture 28" descr="A stone building with windows&#10;&#10;AI-generated content may be incorrect.">
            <a:extLst>
              <a:ext uri="{FF2B5EF4-FFF2-40B4-BE49-F238E27FC236}">
                <a16:creationId xmlns:a16="http://schemas.microsoft.com/office/drawing/2014/main" id="{ED40BFD1-5D31-3D5B-7444-A4217849F15B}"/>
              </a:ext>
            </a:extLst>
          </p:cNvPr>
          <p:cNvPicPr preferRelativeResize="0">
            <a:picLocks/>
          </p:cNvPicPr>
          <p:nvPr userDrawn="1"/>
        </p:nvPicPr>
        <p:blipFill rotWithShape="1">
          <a:blip r:embed="rId5" cstate="print">
            <a:extLst>
              <a:ext uri="{28A0092B-C50C-407E-A947-70E740481C1C}">
                <a14:useLocalDpi xmlns:a14="http://schemas.microsoft.com/office/drawing/2010/main" val="0"/>
              </a:ext>
            </a:extLst>
          </a:blip>
          <a:srcRect l="17524" r="17524"/>
          <a:stretch>
            <a:fillRect/>
          </a:stretch>
        </p:blipFill>
        <p:spPr>
          <a:xfrm>
            <a:off x="8887220" y="420075"/>
            <a:ext cx="2590777" cy="2659191"/>
          </a:xfrm>
          <a:prstGeom prst="rect">
            <a:avLst/>
          </a:prstGeom>
          <a:ln w="127000" cap="sq">
            <a:solidFill>
              <a:schemeClr val="bg1"/>
            </a:solidFill>
            <a:miter lim="800000"/>
          </a:ln>
          <a:effectLst>
            <a:outerShdw blurRad="63500" algn="ctr" rotWithShape="0">
              <a:prstClr val="black">
                <a:alpha val="30000"/>
              </a:prstClr>
            </a:outerShdw>
          </a:effectLst>
        </p:spPr>
      </p:pic>
      <p:pic>
        <p:nvPicPr>
          <p:cNvPr id="4" name="Picture 3">
            <a:extLst>
              <a:ext uri="{FF2B5EF4-FFF2-40B4-BE49-F238E27FC236}">
                <a16:creationId xmlns:a16="http://schemas.microsoft.com/office/drawing/2014/main" id="{BA29A2C3-0E0C-096C-DAB8-D35166D95D7D}"/>
              </a:ext>
            </a:extLst>
          </p:cNvPr>
          <p:cNvPicPr>
            <a:picLocks noChangeAspect="1"/>
          </p:cNvPicPr>
          <p:nvPr userDrawn="1"/>
        </p:nvPicPr>
        <p:blipFill>
          <a:blip r:embed="rId6"/>
          <a:stretch>
            <a:fillRect/>
          </a:stretch>
        </p:blipFill>
        <p:spPr>
          <a:xfrm>
            <a:off x="3343564" y="6038237"/>
            <a:ext cx="1466718" cy="278676"/>
          </a:xfrm>
          <a:prstGeom prst="rect">
            <a:avLst/>
          </a:prstGeom>
        </p:spPr>
      </p:pic>
      <p:pic>
        <p:nvPicPr>
          <p:cNvPr id="5" name="Picture 4">
            <a:extLst>
              <a:ext uri="{FF2B5EF4-FFF2-40B4-BE49-F238E27FC236}">
                <a16:creationId xmlns:a16="http://schemas.microsoft.com/office/drawing/2014/main" id="{AD2A071F-7F0B-5661-312C-7253D3B78969}"/>
              </a:ext>
            </a:extLst>
          </p:cNvPr>
          <p:cNvPicPr>
            <a:picLocks noChangeAspect="1"/>
          </p:cNvPicPr>
          <p:nvPr userDrawn="1"/>
        </p:nvPicPr>
        <p:blipFill>
          <a:blip r:embed="rId7"/>
          <a:stretch>
            <a:fillRect/>
          </a:stretch>
        </p:blipFill>
        <p:spPr>
          <a:xfrm>
            <a:off x="2169451" y="5958254"/>
            <a:ext cx="493776" cy="501553"/>
          </a:xfrm>
          <a:prstGeom prst="rect">
            <a:avLst/>
          </a:prstGeom>
        </p:spPr>
      </p:pic>
      <p:pic>
        <p:nvPicPr>
          <p:cNvPr id="6" name="Picture 5">
            <a:extLst>
              <a:ext uri="{FF2B5EF4-FFF2-40B4-BE49-F238E27FC236}">
                <a16:creationId xmlns:a16="http://schemas.microsoft.com/office/drawing/2014/main" id="{C1F0F33D-FCC0-5DDF-1975-39CB6DE53D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07371" y="5967582"/>
            <a:ext cx="492225" cy="492225"/>
          </a:xfrm>
          <a:prstGeom prst="rect">
            <a:avLst/>
          </a:prstGeom>
        </p:spPr>
      </p:pic>
      <p:cxnSp>
        <p:nvCxnSpPr>
          <p:cNvPr id="7" name="Straight Connector 6">
            <a:extLst>
              <a:ext uri="{FF2B5EF4-FFF2-40B4-BE49-F238E27FC236}">
                <a16:creationId xmlns:a16="http://schemas.microsoft.com/office/drawing/2014/main" id="{DEF1313B-0B14-B82E-228F-7AC8C6FDF1E5}"/>
              </a:ext>
            </a:extLst>
          </p:cNvPr>
          <p:cNvCxnSpPr/>
          <p:nvPr userDrawn="1"/>
        </p:nvCxnSpPr>
        <p:spPr>
          <a:xfrm>
            <a:off x="2932293" y="5933767"/>
            <a:ext cx="0" cy="63302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2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Divider">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BC79B4F-B8B5-634A-8285-FE8D8B5E9054}"/>
              </a:ext>
            </a:extLst>
          </p:cNvPr>
          <p:cNvSpPr/>
          <p:nvPr userDrawn="1"/>
        </p:nvSpPr>
        <p:spPr>
          <a:xfrm>
            <a:off x="0" y="0"/>
            <a:ext cx="12192000" cy="6247676"/>
          </a:xfrm>
          <a:custGeom>
            <a:avLst/>
            <a:gdLst>
              <a:gd name="connsiteX0" fmla="*/ 0 w 12192000"/>
              <a:gd name="connsiteY0" fmla="*/ 0 h 6247676"/>
              <a:gd name="connsiteX1" fmla="*/ 1482286 w 12192000"/>
              <a:gd name="connsiteY1" fmla="*/ 0 h 6247676"/>
              <a:gd name="connsiteX2" fmla="*/ 3466953 w 12192000"/>
              <a:gd name="connsiteY2" fmla="*/ 0 h 6247676"/>
              <a:gd name="connsiteX3" fmla="*/ 8705661 w 12192000"/>
              <a:gd name="connsiteY3" fmla="*/ 4543125 h 6247676"/>
              <a:gd name="connsiteX4" fmla="*/ 9200857 w 12192000"/>
              <a:gd name="connsiteY4" fmla="*/ 4774987 h 6247676"/>
              <a:gd name="connsiteX5" fmla="*/ 12192000 w 12192000"/>
              <a:gd name="connsiteY5" fmla="*/ 5296957 h 6247676"/>
              <a:gd name="connsiteX6" fmla="*/ 12192000 w 12192000"/>
              <a:gd name="connsiteY6" fmla="*/ 6247676 h 6247676"/>
              <a:gd name="connsiteX7" fmla="*/ 0 w 12192000"/>
              <a:gd name="connsiteY7" fmla="*/ 6247676 h 624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247676">
                <a:moveTo>
                  <a:pt x="0" y="0"/>
                </a:moveTo>
                <a:lnTo>
                  <a:pt x="1482286" y="0"/>
                </a:lnTo>
                <a:lnTo>
                  <a:pt x="3466953" y="0"/>
                </a:lnTo>
                <a:lnTo>
                  <a:pt x="8705661" y="4543125"/>
                </a:lnTo>
                <a:cubicBezTo>
                  <a:pt x="8846370" y="4664322"/>
                  <a:pt x="9017672" y="4744528"/>
                  <a:pt x="9200857" y="4774987"/>
                </a:cubicBezTo>
                <a:lnTo>
                  <a:pt x="12192000" y="5296957"/>
                </a:lnTo>
                <a:lnTo>
                  <a:pt x="12192000" y="6247676"/>
                </a:lnTo>
                <a:lnTo>
                  <a:pt x="0" y="6247676"/>
                </a:lnTo>
                <a:close/>
              </a:path>
            </a:pathLst>
          </a:custGeom>
          <a:gradFill>
            <a:gsLst>
              <a:gs pos="0">
                <a:srgbClr val="066B7C"/>
              </a:gs>
              <a:gs pos="70000">
                <a:srgbClr val="125366"/>
              </a:gs>
              <a:gs pos="100000">
                <a:srgbClr val="1C3E53"/>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7" name="Text Placeholder 4">
            <a:extLst>
              <a:ext uri="{FF2B5EF4-FFF2-40B4-BE49-F238E27FC236}">
                <a16:creationId xmlns:a16="http://schemas.microsoft.com/office/drawing/2014/main" id="{D2D97524-4E9A-0141-900F-5AB444262D22}"/>
              </a:ext>
            </a:extLst>
          </p:cNvPr>
          <p:cNvSpPr>
            <a:spLocks noGrp="1"/>
          </p:cNvSpPr>
          <p:nvPr>
            <p:ph type="body" sz="quarter" idx="10" hasCustomPrompt="1"/>
          </p:nvPr>
        </p:nvSpPr>
        <p:spPr>
          <a:xfrm>
            <a:off x="596900" y="1569336"/>
            <a:ext cx="5521242" cy="1994392"/>
          </a:xfrm>
          <a:prstGeom prst="rect">
            <a:avLst/>
          </a:prstGeom>
        </p:spPr>
        <p:txBody>
          <a:bodyPr wrap="square" tIns="0" bIns="0" anchor="b">
            <a:noAutofit/>
          </a:bodyPr>
          <a:lstStyle>
            <a:lvl1pPr marL="0" indent="0" algn="l" defTabSz="554463" rtl="0" eaLnBrk="1" latinLnBrk="0" hangingPunct="1">
              <a:lnSpc>
                <a:spcPct val="90000"/>
              </a:lnSpc>
              <a:spcBef>
                <a:spcPts val="0"/>
              </a:spcBef>
              <a:spcAft>
                <a:spcPts val="0"/>
              </a:spcAft>
              <a:buNone/>
              <a:defRPr lang="en-US" sz="4800" b="1" kern="1200" dirty="0">
                <a:solidFill>
                  <a:schemeClr val="lt1"/>
                </a:solidFill>
                <a:latin typeface="+mn-lt"/>
                <a:ea typeface="+mn-ea"/>
                <a:cs typeface="+mn-cs"/>
              </a:defRPr>
            </a:lvl1pPr>
          </a:lstStyle>
          <a:p>
            <a:pPr lvl="0"/>
            <a:r>
              <a:rPr lang="en-US"/>
              <a:t>Leading text</a:t>
            </a:r>
            <a:br>
              <a:rPr lang="en-US"/>
            </a:br>
            <a:r>
              <a:rPr lang="en-US"/>
              <a:t>goes here. 1, 2</a:t>
            </a:r>
            <a:br>
              <a:rPr lang="en-US"/>
            </a:br>
            <a:r>
              <a:rPr lang="en-US"/>
              <a:t>or 3 lines max</a:t>
            </a:r>
          </a:p>
        </p:txBody>
      </p:sp>
      <p:sp>
        <p:nvSpPr>
          <p:cNvPr id="20" name="Text Placeholder 18">
            <a:extLst>
              <a:ext uri="{FF2B5EF4-FFF2-40B4-BE49-F238E27FC236}">
                <a16:creationId xmlns:a16="http://schemas.microsoft.com/office/drawing/2014/main" id="{C83E4092-44E3-71F7-5DDA-15BD351656E9}"/>
              </a:ext>
            </a:extLst>
          </p:cNvPr>
          <p:cNvSpPr>
            <a:spLocks noGrp="1"/>
          </p:cNvSpPr>
          <p:nvPr>
            <p:ph type="body" sz="quarter" idx="11"/>
          </p:nvPr>
        </p:nvSpPr>
        <p:spPr>
          <a:xfrm>
            <a:off x="834887" y="4407761"/>
            <a:ext cx="6097880" cy="984885"/>
          </a:xfrm>
        </p:spPr>
        <p:txBody>
          <a:bodyPr lIns="0" tIns="0" rIns="0" bIns="0" anchor="t">
            <a:noAutofit/>
          </a:bodyPr>
          <a:lstStyle>
            <a:lvl1pPr>
              <a:lnSpc>
                <a:spcPct val="100000"/>
              </a:lnSpc>
              <a:spcBef>
                <a:spcPts val="0"/>
              </a:spcBef>
              <a:defRPr sz="1600" b="0">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9E45A69C-8278-0088-AAC8-977C2580168A}"/>
              </a:ext>
            </a:extLst>
          </p:cNvPr>
          <p:cNvSpPr/>
          <p:nvPr userDrawn="1"/>
        </p:nvSpPr>
        <p:spPr>
          <a:xfrm>
            <a:off x="596895" y="3859731"/>
            <a:ext cx="6599035" cy="1728269"/>
          </a:xfrm>
          <a:prstGeom prst="rect">
            <a:avLst/>
          </a:pr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noAutofit/>
          </a:bodyPr>
          <a:lstStyle/>
          <a:p>
            <a:pPr algn="l"/>
            <a:endParaRPr lang="en-US">
              <a:solidFill>
                <a:schemeClr val="accent1"/>
              </a:solidFill>
            </a:endParaRPr>
          </a:p>
        </p:txBody>
      </p:sp>
      <p:sp>
        <p:nvSpPr>
          <p:cNvPr id="32" name="Text Placeholder 31">
            <a:extLst>
              <a:ext uri="{FF2B5EF4-FFF2-40B4-BE49-F238E27FC236}">
                <a16:creationId xmlns:a16="http://schemas.microsoft.com/office/drawing/2014/main" id="{4E6B3074-21E9-CAF8-7870-1B4740194BD6}"/>
              </a:ext>
            </a:extLst>
          </p:cNvPr>
          <p:cNvSpPr>
            <a:spLocks noGrp="1"/>
          </p:cNvSpPr>
          <p:nvPr>
            <p:ph type="body" sz="quarter" idx="13" hasCustomPrompt="1"/>
          </p:nvPr>
        </p:nvSpPr>
        <p:spPr>
          <a:xfrm>
            <a:off x="3466954" y="-1"/>
            <a:ext cx="8725046" cy="5296958"/>
          </a:xfrm>
          <a:custGeom>
            <a:avLst/>
            <a:gdLst>
              <a:gd name="connsiteX0" fmla="*/ 0 w 10929257"/>
              <a:gd name="connsiteY0" fmla="*/ 0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219544 w 10929257"/>
              <a:gd name="connsiteY9" fmla="*/ 1 h 5296958"/>
              <a:gd name="connsiteX10" fmla="*/ 0 w 10929257"/>
              <a:gd name="connsiteY10" fmla="*/ 1 h 5296958"/>
              <a:gd name="connsiteX0" fmla="*/ 0 w 10929257"/>
              <a:gd name="connsiteY0" fmla="*/ 0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0 w 10929257"/>
              <a:gd name="connsiteY9" fmla="*/ 1 h 5296958"/>
              <a:gd name="connsiteX10" fmla="*/ 0 w 10929257"/>
              <a:gd name="connsiteY10" fmla="*/ 0 h 5296958"/>
              <a:gd name="connsiteX0" fmla="*/ 0 w 10929257"/>
              <a:gd name="connsiteY0" fmla="*/ 1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0 w 10929257"/>
              <a:gd name="connsiteY9" fmla="*/ 1 h 5296958"/>
              <a:gd name="connsiteX0" fmla="*/ 0 w 8725046"/>
              <a:gd name="connsiteY0" fmla="*/ 1 h 5296958"/>
              <a:gd name="connsiteX1" fmla="*/ 86417 w 8725046"/>
              <a:gd name="connsiteY1" fmla="*/ 0 h 5296958"/>
              <a:gd name="connsiteX2" fmla="*/ 5418483 w 8725046"/>
              <a:gd name="connsiteY2" fmla="*/ 4294853 h 5296958"/>
              <a:gd name="connsiteX3" fmla="*/ 5809725 w 8725046"/>
              <a:gd name="connsiteY3" fmla="*/ 4490197 h 5296958"/>
              <a:gd name="connsiteX4" fmla="*/ 8725046 w 8725046"/>
              <a:gd name="connsiteY4" fmla="*/ 5248719 h 5296958"/>
              <a:gd name="connsiteX5" fmla="*/ 8725046 w 8725046"/>
              <a:gd name="connsiteY5" fmla="*/ 5296958 h 5296958"/>
              <a:gd name="connsiteX6" fmla="*/ 5733904 w 8725046"/>
              <a:gd name="connsiteY6" fmla="*/ 4774988 h 5296958"/>
              <a:gd name="connsiteX7" fmla="*/ 5238708 w 8725046"/>
              <a:gd name="connsiteY7" fmla="*/ 4543126 h 5296958"/>
              <a:gd name="connsiteX8" fmla="*/ 0 w 8725046"/>
              <a:gd name="connsiteY8" fmla="*/ 1 h 529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5046" h="5296958">
                <a:moveTo>
                  <a:pt x="0" y="1"/>
                </a:moveTo>
                <a:lnTo>
                  <a:pt x="86417" y="0"/>
                </a:lnTo>
                <a:lnTo>
                  <a:pt x="5418483" y="4294853"/>
                </a:lnTo>
                <a:cubicBezTo>
                  <a:pt x="5533075" y="4386867"/>
                  <a:pt x="5666527" y="4453500"/>
                  <a:pt x="5809725" y="4490197"/>
                </a:cubicBezTo>
                <a:lnTo>
                  <a:pt x="8725046" y="5248719"/>
                </a:lnTo>
                <a:lnTo>
                  <a:pt x="8725046" y="5296958"/>
                </a:lnTo>
                <a:lnTo>
                  <a:pt x="5733904" y="4774988"/>
                </a:lnTo>
                <a:cubicBezTo>
                  <a:pt x="5550719" y="4744529"/>
                  <a:pt x="5379417" y="4664323"/>
                  <a:pt x="5238708" y="4543126"/>
                </a:cubicBezTo>
                <a:lnTo>
                  <a:pt x="0" y="1"/>
                </a:lnTo>
                <a:close/>
              </a:path>
            </a:pathLst>
          </a:custGeom>
          <a:solidFill>
            <a:srgbClr val="A8C0C4">
              <a:alpha val="5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00" dirty="0" smtClean="0">
                <a:solidFill>
                  <a:schemeClr val="tx1"/>
                </a:solidFill>
              </a:defRPr>
            </a:lvl1pPr>
          </a:lstStyle>
          <a:p>
            <a:pPr lvl="0" defTabSz="554387"/>
            <a:r>
              <a:rPr lang="en-US"/>
              <a:t> </a:t>
            </a:r>
          </a:p>
        </p:txBody>
      </p:sp>
      <p:sp>
        <p:nvSpPr>
          <p:cNvPr id="30" name="Picture Placeholder 29">
            <a:extLst>
              <a:ext uri="{FF2B5EF4-FFF2-40B4-BE49-F238E27FC236}">
                <a16:creationId xmlns:a16="http://schemas.microsoft.com/office/drawing/2014/main" id="{40C87859-270D-8941-4853-01FCEBB64CA2}"/>
              </a:ext>
            </a:extLst>
          </p:cNvPr>
          <p:cNvSpPr>
            <a:spLocks noGrp="1"/>
          </p:cNvSpPr>
          <p:nvPr>
            <p:ph type="pic" sz="quarter" idx="12"/>
          </p:nvPr>
        </p:nvSpPr>
        <p:spPr>
          <a:xfrm>
            <a:off x="3466953" y="1"/>
            <a:ext cx="8725047" cy="5296957"/>
          </a:xfrm>
          <a:custGeom>
            <a:avLst/>
            <a:gdLst>
              <a:gd name="connsiteX0" fmla="*/ 0 w 8725047"/>
              <a:gd name="connsiteY0" fmla="*/ 0 h 5296957"/>
              <a:gd name="connsiteX1" fmla="*/ 8725047 w 8725047"/>
              <a:gd name="connsiteY1" fmla="*/ 0 h 5296957"/>
              <a:gd name="connsiteX2" fmla="*/ 8725047 w 8725047"/>
              <a:gd name="connsiteY2" fmla="*/ 5296957 h 5296957"/>
              <a:gd name="connsiteX3" fmla="*/ 5733904 w 8725047"/>
              <a:gd name="connsiteY3" fmla="*/ 4774987 h 5296957"/>
              <a:gd name="connsiteX4" fmla="*/ 5238708 w 8725047"/>
              <a:gd name="connsiteY4" fmla="*/ 4543125 h 529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047" h="5296957">
                <a:moveTo>
                  <a:pt x="0" y="0"/>
                </a:moveTo>
                <a:lnTo>
                  <a:pt x="8725047" y="0"/>
                </a:lnTo>
                <a:lnTo>
                  <a:pt x="8725047" y="5296957"/>
                </a:lnTo>
                <a:lnTo>
                  <a:pt x="5733904" y="4774987"/>
                </a:lnTo>
                <a:cubicBezTo>
                  <a:pt x="5550719" y="4744528"/>
                  <a:pt x="5379417" y="4664322"/>
                  <a:pt x="5238708" y="4543125"/>
                </a:cubicBezTo>
                <a:close/>
              </a:path>
            </a:pathLst>
          </a:custGeom>
          <a:solidFill>
            <a:schemeClr val="bg1">
              <a:lumMod val="95000"/>
            </a:schemeClr>
          </a:solidFill>
        </p:spPr>
        <p:txBody>
          <a:bodyPr wrap="square">
            <a:noAutofit/>
          </a:bodyPr>
          <a:lstStyle/>
          <a:p>
            <a:endParaRPr lang="en-US"/>
          </a:p>
        </p:txBody>
      </p:sp>
      <p:sp>
        <p:nvSpPr>
          <p:cNvPr id="2" name="Text Placeholder 4">
            <a:extLst>
              <a:ext uri="{FF2B5EF4-FFF2-40B4-BE49-F238E27FC236}">
                <a16:creationId xmlns:a16="http://schemas.microsoft.com/office/drawing/2014/main" id="{918D6304-2D55-52BB-CEA3-451A71DB8193}"/>
              </a:ext>
            </a:extLst>
          </p:cNvPr>
          <p:cNvSpPr>
            <a:spLocks noGrp="1"/>
          </p:cNvSpPr>
          <p:nvPr>
            <p:ph type="body" sz="quarter" idx="14" hasCustomPrompt="1"/>
          </p:nvPr>
        </p:nvSpPr>
        <p:spPr>
          <a:xfrm>
            <a:off x="834887" y="4082545"/>
            <a:ext cx="6097880" cy="276999"/>
          </a:xfrm>
          <a:prstGeom prst="rect">
            <a:avLst/>
          </a:prstGeom>
        </p:spPr>
        <p:txBody>
          <a:bodyPr wrap="square" tIns="0" bIns="0" anchor="b">
            <a:noAutofit/>
          </a:bodyPr>
          <a:lstStyle>
            <a:lvl1pPr marL="0" indent="0" algn="l" defTabSz="554463" rtl="0" eaLnBrk="1" latinLnBrk="0" hangingPunct="1">
              <a:lnSpc>
                <a:spcPct val="90000"/>
              </a:lnSpc>
              <a:spcBef>
                <a:spcPts val="0"/>
              </a:spcBef>
              <a:spcAft>
                <a:spcPts val="0"/>
              </a:spcAft>
              <a:buNone/>
              <a:defRPr lang="en-US" sz="2000" b="1" kern="1200" dirty="0">
                <a:solidFill>
                  <a:schemeClr val="lt1"/>
                </a:solidFill>
                <a:latin typeface="+mn-lt"/>
                <a:ea typeface="+mn-ea"/>
                <a:cs typeface="+mn-cs"/>
              </a:defRPr>
            </a:lvl1pPr>
          </a:lstStyle>
          <a:p>
            <a:pPr lvl="0"/>
            <a:r>
              <a:rPr lang="en-US"/>
              <a:t>Leading text goes here. 1, 2 or 3 lines max</a:t>
            </a:r>
          </a:p>
        </p:txBody>
      </p:sp>
      <p:sp>
        <p:nvSpPr>
          <p:cNvPr id="10" name="Rectangle 9">
            <a:extLst>
              <a:ext uri="{FF2B5EF4-FFF2-40B4-BE49-F238E27FC236}">
                <a16:creationId xmlns:a16="http://schemas.microsoft.com/office/drawing/2014/main" id="{4B07262A-3281-FA67-D2E6-30E78809F6B7}"/>
              </a:ext>
            </a:extLst>
          </p:cNvPr>
          <p:cNvSpPr/>
          <p:nvPr userDrawn="1"/>
        </p:nvSpPr>
        <p:spPr>
          <a:xfrm flipH="1">
            <a:off x="559019" y="4359544"/>
            <a:ext cx="82774" cy="388716"/>
          </a:xfrm>
          <a:prstGeom prst="rect">
            <a:avLst/>
          </a:prstGeom>
          <a:solidFill>
            <a:srgbClr val="FDD7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 name="Picture 2">
            <a:extLst>
              <a:ext uri="{FF2B5EF4-FFF2-40B4-BE49-F238E27FC236}">
                <a16:creationId xmlns:a16="http://schemas.microsoft.com/office/drawing/2014/main" id="{F7D7320E-CFBF-BA13-7C70-3B4F232B6E30}"/>
              </a:ext>
            </a:extLst>
          </p:cNvPr>
          <p:cNvPicPr>
            <a:picLocks noChangeAspect="1"/>
          </p:cNvPicPr>
          <p:nvPr userDrawn="1"/>
        </p:nvPicPr>
        <p:blipFill>
          <a:blip r:embed="rId2"/>
          <a:stretch>
            <a:fillRect/>
          </a:stretch>
        </p:blipFill>
        <p:spPr>
          <a:xfrm>
            <a:off x="10123055" y="6444359"/>
            <a:ext cx="1466718" cy="278676"/>
          </a:xfrm>
          <a:prstGeom prst="rect">
            <a:avLst/>
          </a:prstGeom>
        </p:spPr>
      </p:pic>
    </p:spTree>
    <p:extLst>
      <p:ext uri="{BB962C8B-B14F-4D97-AF65-F5344CB8AC3E}">
        <p14:creationId xmlns:p14="http://schemas.microsoft.com/office/powerpoint/2010/main" val="3108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Divider">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BC79B4F-B8B5-634A-8285-FE8D8B5E9054}"/>
              </a:ext>
            </a:extLst>
          </p:cNvPr>
          <p:cNvSpPr/>
          <p:nvPr userDrawn="1"/>
        </p:nvSpPr>
        <p:spPr>
          <a:xfrm>
            <a:off x="0" y="0"/>
            <a:ext cx="12192000" cy="6247676"/>
          </a:xfrm>
          <a:custGeom>
            <a:avLst/>
            <a:gdLst>
              <a:gd name="connsiteX0" fmla="*/ 0 w 12192000"/>
              <a:gd name="connsiteY0" fmla="*/ 0 h 6247676"/>
              <a:gd name="connsiteX1" fmla="*/ 1482286 w 12192000"/>
              <a:gd name="connsiteY1" fmla="*/ 0 h 6247676"/>
              <a:gd name="connsiteX2" fmla="*/ 3466953 w 12192000"/>
              <a:gd name="connsiteY2" fmla="*/ 0 h 6247676"/>
              <a:gd name="connsiteX3" fmla="*/ 8705661 w 12192000"/>
              <a:gd name="connsiteY3" fmla="*/ 4543125 h 6247676"/>
              <a:gd name="connsiteX4" fmla="*/ 9200857 w 12192000"/>
              <a:gd name="connsiteY4" fmla="*/ 4774987 h 6247676"/>
              <a:gd name="connsiteX5" fmla="*/ 12192000 w 12192000"/>
              <a:gd name="connsiteY5" fmla="*/ 5296957 h 6247676"/>
              <a:gd name="connsiteX6" fmla="*/ 12192000 w 12192000"/>
              <a:gd name="connsiteY6" fmla="*/ 6247676 h 6247676"/>
              <a:gd name="connsiteX7" fmla="*/ 0 w 12192000"/>
              <a:gd name="connsiteY7" fmla="*/ 6247676 h 624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247676">
                <a:moveTo>
                  <a:pt x="0" y="0"/>
                </a:moveTo>
                <a:lnTo>
                  <a:pt x="1482286" y="0"/>
                </a:lnTo>
                <a:lnTo>
                  <a:pt x="3466953" y="0"/>
                </a:lnTo>
                <a:lnTo>
                  <a:pt x="8705661" y="4543125"/>
                </a:lnTo>
                <a:cubicBezTo>
                  <a:pt x="8846370" y="4664322"/>
                  <a:pt x="9017672" y="4744528"/>
                  <a:pt x="9200857" y="4774987"/>
                </a:cubicBezTo>
                <a:lnTo>
                  <a:pt x="12192000" y="5296957"/>
                </a:lnTo>
                <a:lnTo>
                  <a:pt x="12192000" y="6247676"/>
                </a:lnTo>
                <a:lnTo>
                  <a:pt x="0" y="6247676"/>
                </a:lnTo>
                <a:close/>
              </a:path>
            </a:pathLst>
          </a:custGeom>
          <a:gradFill>
            <a:gsLst>
              <a:gs pos="0">
                <a:srgbClr val="066B7C"/>
              </a:gs>
              <a:gs pos="70000">
                <a:srgbClr val="125366"/>
              </a:gs>
              <a:gs pos="100000">
                <a:srgbClr val="1C3E53"/>
              </a:gs>
            </a:gsLst>
            <a:lin ang="5400000" scaled="1"/>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7" name="Text Placeholder 4">
            <a:extLst>
              <a:ext uri="{FF2B5EF4-FFF2-40B4-BE49-F238E27FC236}">
                <a16:creationId xmlns:a16="http://schemas.microsoft.com/office/drawing/2014/main" id="{D2D97524-4E9A-0141-900F-5AB444262D22}"/>
              </a:ext>
            </a:extLst>
          </p:cNvPr>
          <p:cNvSpPr>
            <a:spLocks noGrp="1"/>
          </p:cNvSpPr>
          <p:nvPr>
            <p:ph type="body" sz="quarter" idx="10" hasCustomPrompt="1"/>
          </p:nvPr>
        </p:nvSpPr>
        <p:spPr>
          <a:xfrm>
            <a:off x="596900" y="2780728"/>
            <a:ext cx="5521242" cy="1994392"/>
          </a:xfrm>
          <a:prstGeom prst="rect">
            <a:avLst/>
          </a:prstGeom>
        </p:spPr>
        <p:txBody>
          <a:bodyPr wrap="square" tIns="0" bIns="0" anchor="ctr">
            <a:noAutofit/>
          </a:bodyPr>
          <a:lstStyle>
            <a:lvl1pPr marL="0" indent="0" algn="l" defTabSz="554463" rtl="0" eaLnBrk="1" latinLnBrk="0" hangingPunct="1">
              <a:lnSpc>
                <a:spcPct val="90000"/>
              </a:lnSpc>
              <a:spcBef>
                <a:spcPts val="0"/>
              </a:spcBef>
              <a:spcAft>
                <a:spcPts val="0"/>
              </a:spcAft>
              <a:buNone/>
              <a:defRPr lang="en-US" sz="4800" b="1" kern="1200" dirty="0">
                <a:solidFill>
                  <a:schemeClr val="lt1"/>
                </a:solidFill>
                <a:latin typeface="+mn-lt"/>
                <a:ea typeface="+mn-ea"/>
                <a:cs typeface="+mn-cs"/>
              </a:defRPr>
            </a:lvl1pPr>
          </a:lstStyle>
          <a:p>
            <a:pPr lvl="0"/>
            <a:r>
              <a:rPr lang="en-US"/>
              <a:t>Leading text</a:t>
            </a:r>
            <a:br>
              <a:rPr lang="en-US"/>
            </a:br>
            <a:r>
              <a:rPr lang="en-US"/>
              <a:t>goes here. 1, 2</a:t>
            </a:r>
            <a:br>
              <a:rPr lang="en-US"/>
            </a:br>
            <a:r>
              <a:rPr lang="en-US"/>
              <a:t>or 3 lines max</a:t>
            </a:r>
          </a:p>
        </p:txBody>
      </p:sp>
      <p:sp>
        <p:nvSpPr>
          <p:cNvPr id="32" name="Text Placeholder 31">
            <a:extLst>
              <a:ext uri="{FF2B5EF4-FFF2-40B4-BE49-F238E27FC236}">
                <a16:creationId xmlns:a16="http://schemas.microsoft.com/office/drawing/2014/main" id="{4E6B3074-21E9-CAF8-7870-1B4740194BD6}"/>
              </a:ext>
            </a:extLst>
          </p:cNvPr>
          <p:cNvSpPr>
            <a:spLocks noGrp="1"/>
          </p:cNvSpPr>
          <p:nvPr>
            <p:ph type="body" sz="quarter" idx="13" hasCustomPrompt="1"/>
          </p:nvPr>
        </p:nvSpPr>
        <p:spPr>
          <a:xfrm>
            <a:off x="3466954" y="-1"/>
            <a:ext cx="8725046" cy="5296958"/>
          </a:xfrm>
          <a:custGeom>
            <a:avLst/>
            <a:gdLst>
              <a:gd name="connsiteX0" fmla="*/ 0 w 10929257"/>
              <a:gd name="connsiteY0" fmla="*/ 0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219544 w 10929257"/>
              <a:gd name="connsiteY9" fmla="*/ 1 h 5296958"/>
              <a:gd name="connsiteX10" fmla="*/ 0 w 10929257"/>
              <a:gd name="connsiteY10" fmla="*/ 1 h 5296958"/>
              <a:gd name="connsiteX0" fmla="*/ 0 w 10929257"/>
              <a:gd name="connsiteY0" fmla="*/ 0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0 w 10929257"/>
              <a:gd name="connsiteY9" fmla="*/ 1 h 5296958"/>
              <a:gd name="connsiteX10" fmla="*/ 0 w 10929257"/>
              <a:gd name="connsiteY10" fmla="*/ 0 h 5296958"/>
              <a:gd name="connsiteX0" fmla="*/ 0 w 10929257"/>
              <a:gd name="connsiteY0" fmla="*/ 1 h 5296958"/>
              <a:gd name="connsiteX1" fmla="*/ 2290628 w 10929257"/>
              <a:gd name="connsiteY1" fmla="*/ 0 h 5296958"/>
              <a:gd name="connsiteX2" fmla="*/ 7622694 w 10929257"/>
              <a:gd name="connsiteY2" fmla="*/ 4294853 h 5296958"/>
              <a:gd name="connsiteX3" fmla="*/ 8013936 w 10929257"/>
              <a:gd name="connsiteY3" fmla="*/ 4490197 h 5296958"/>
              <a:gd name="connsiteX4" fmla="*/ 10929257 w 10929257"/>
              <a:gd name="connsiteY4" fmla="*/ 5248719 h 5296958"/>
              <a:gd name="connsiteX5" fmla="*/ 10929257 w 10929257"/>
              <a:gd name="connsiteY5" fmla="*/ 5296958 h 5296958"/>
              <a:gd name="connsiteX6" fmla="*/ 7938115 w 10929257"/>
              <a:gd name="connsiteY6" fmla="*/ 4774988 h 5296958"/>
              <a:gd name="connsiteX7" fmla="*/ 7442919 w 10929257"/>
              <a:gd name="connsiteY7" fmla="*/ 4543126 h 5296958"/>
              <a:gd name="connsiteX8" fmla="*/ 2204211 w 10929257"/>
              <a:gd name="connsiteY8" fmla="*/ 1 h 5296958"/>
              <a:gd name="connsiteX9" fmla="*/ 0 w 10929257"/>
              <a:gd name="connsiteY9" fmla="*/ 1 h 5296958"/>
              <a:gd name="connsiteX0" fmla="*/ 0 w 8725046"/>
              <a:gd name="connsiteY0" fmla="*/ 1 h 5296958"/>
              <a:gd name="connsiteX1" fmla="*/ 86417 w 8725046"/>
              <a:gd name="connsiteY1" fmla="*/ 0 h 5296958"/>
              <a:gd name="connsiteX2" fmla="*/ 5418483 w 8725046"/>
              <a:gd name="connsiteY2" fmla="*/ 4294853 h 5296958"/>
              <a:gd name="connsiteX3" fmla="*/ 5809725 w 8725046"/>
              <a:gd name="connsiteY3" fmla="*/ 4490197 h 5296958"/>
              <a:gd name="connsiteX4" fmla="*/ 8725046 w 8725046"/>
              <a:gd name="connsiteY4" fmla="*/ 5248719 h 5296958"/>
              <a:gd name="connsiteX5" fmla="*/ 8725046 w 8725046"/>
              <a:gd name="connsiteY5" fmla="*/ 5296958 h 5296958"/>
              <a:gd name="connsiteX6" fmla="*/ 5733904 w 8725046"/>
              <a:gd name="connsiteY6" fmla="*/ 4774988 h 5296958"/>
              <a:gd name="connsiteX7" fmla="*/ 5238708 w 8725046"/>
              <a:gd name="connsiteY7" fmla="*/ 4543126 h 5296958"/>
              <a:gd name="connsiteX8" fmla="*/ 0 w 8725046"/>
              <a:gd name="connsiteY8" fmla="*/ 1 h 529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5046" h="5296958">
                <a:moveTo>
                  <a:pt x="0" y="1"/>
                </a:moveTo>
                <a:lnTo>
                  <a:pt x="86417" y="0"/>
                </a:lnTo>
                <a:lnTo>
                  <a:pt x="5418483" y="4294853"/>
                </a:lnTo>
                <a:cubicBezTo>
                  <a:pt x="5533075" y="4386867"/>
                  <a:pt x="5666527" y="4453500"/>
                  <a:pt x="5809725" y="4490197"/>
                </a:cubicBezTo>
                <a:lnTo>
                  <a:pt x="8725046" y="5248719"/>
                </a:lnTo>
                <a:lnTo>
                  <a:pt x="8725046" y="5296958"/>
                </a:lnTo>
                <a:lnTo>
                  <a:pt x="5733904" y="4774988"/>
                </a:lnTo>
                <a:cubicBezTo>
                  <a:pt x="5550719" y="4744529"/>
                  <a:pt x="5379417" y="4664323"/>
                  <a:pt x="5238708" y="4543126"/>
                </a:cubicBezTo>
                <a:lnTo>
                  <a:pt x="0" y="1"/>
                </a:lnTo>
                <a:close/>
              </a:path>
            </a:pathLst>
          </a:custGeom>
          <a:solidFill>
            <a:srgbClr val="A8C0C4">
              <a:alpha val="5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00" dirty="0" smtClean="0">
                <a:solidFill>
                  <a:schemeClr val="tx1"/>
                </a:solidFill>
              </a:defRPr>
            </a:lvl1pPr>
          </a:lstStyle>
          <a:p>
            <a:pPr lvl="0" defTabSz="554387"/>
            <a:r>
              <a:rPr lang="en-US"/>
              <a:t> </a:t>
            </a:r>
          </a:p>
        </p:txBody>
      </p:sp>
      <p:sp>
        <p:nvSpPr>
          <p:cNvPr id="30" name="Picture Placeholder 29">
            <a:extLst>
              <a:ext uri="{FF2B5EF4-FFF2-40B4-BE49-F238E27FC236}">
                <a16:creationId xmlns:a16="http://schemas.microsoft.com/office/drawing/2014/main" id="{40C87859-270D-8941-4853-01FCEBB64CA2}"/>
              </a:ext>
            </a:extLst>
          </p:cNvPr>
          <p:cNvSpPr>
            <a:spLocks noGrp="1"/>
          </p:cNvSpPr>
          <p:nvPr>
            <p:ph type="pic" sz="quarter" idx="12"/>
          </p:nvPr>
        </p:nvSpPr>
        <p:spPr>
          <a:xfrm>
            <a:off x="3466953" y="1"/>
            <a:ext cx="8725047" cy="5296957"/>
          </a:xfrm>
          <a:custGeom>
            <a:avLst/>
            <a:gdLst>
              <a:gd name="connsiteX0" fmla="*/ 0 w 8725047"/>
              <a:gd name="connsiteY0" fmla="*/ 0 h 5296957"/>
              <a:gd name="connsiteX1" fmla="*/ 8725047 w 8725047"/>
              <a:gd name="connsiteY1" fmla="*/ 0 h 5296957"/>
              <a:gd name="connsiteX2" fmla="*/ 8725047 w 8725047"/>
              <a:gd name="connsiteY2" fmla="*/ 5296957 h 5296957"/>
              <a:gd name="connsiteX3" fmla="*/ 5733904 w 8725047"/>
              <a:gd name="connsiteY3" fmla="*/ 4774987 h 5296957"/>
              <a:gd name="connsiteX4" fmla="*/ 5238708 w 8725047"/>
              <a:gd name="connsiteY4" fmla="*/ 4543125 h 529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047" h="5296957">
                <a:moveTo>
                  <a:pt x="0" y="0"/>
                </a:moveTo>
                <a:lnTo>
                  <a:pt x="8725047" y="0"/>
                </a:lnTo>
                <a:lnTo>
                  <a:pt x="8725047" y="5296957"/>
                </a:lnTo>
                <a:lnTo>
                  <a:pt x="5733904" y="4774987"/>
                </a:lnTo>
                <a:cubicBezTo>
                  <a:pt x="5550719" y="4744528"/>
                  <a:pt x="5379417" y="4664322"/>
                  <a:pt x="5238708" y="4543125"/>
                </a:cubicBezTo>
                <a:close/>
              </a:path>
            </a:pathLst>
          </a:custGeom>
          <a:solidFill>
            <a:schemeClr val="bg1">
              <a:lumMod val="95000"/>
            </a:schemeClr>
          </a:solidFill>
        </p:spPr>
        <p:txBody>
          <a:bodyPr wrap="square">
            <a:noAutofit/>
          </a:bodyPr>
          <a:lstStyle/>
          <a:p>
            <a:endParaRPr lang="en-US"/>
          </a:p>
        </p:txBody>
      </p:sp>
      <p:pic>
        <p:nvPicPr>
          <p:cNvPr id="2" name="Picture 1">
            <a:extLst>
              <a:ext uri="{FF2B5EF4-FFF2-40B4-BE49-F238E27FC236}">
                <a16:creationId xmlns:a16="http://schemas.microsoft.com/office/drawing/2014/main" id="{B2E9B95A-8DFF-5A4F-09FD-4B37098F8282}"/>
              </a:ext>
            </a:extLst>
          </p:cNvPr>
          <p:cNvPicPr>
            <a:picLocks noChangeAspect="1"/>
          </p:cNvPicPr>
          <p:nvPr userDrawn="1"/>
        </p:nvPicPr>
        <p:blipFill>
          <a:blip r:embed="rId2"/>
          <a:stretch>
            <a:fillRect/>
          </a:stretch>
        </p:blipFill>
        <p:spPr>
          <a:xfrm>
            <a:off x="10132291" y="6444359"/>
            <a:ext cx="1466718" cy="278676"/>
          </a:xfrm>
          <a:prstGeom prst="rect">
            <a:avLst/>
          </a:prstGeom>
        </p:spPr>
      </p:pic>
    </p:spTree>
    <p:extLst>
      <p:ext uri="{BB962C8B-B14F-4D97-AF65-F5344CB8AC3E}">
        <p14:creationId xmlns:p14="http://schemas.microsoft.com/office/powerpoint/2010/main" val="242112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Templat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8A9BB2-8AE2-FE5D-5EE0-1FF11C051F7E}"/>
              </a:ext>
            </a:extLst>
          </p:cNvPr>
          <p:cNvPicPr>
            <a:picLocks noChangeAspect="1"/>
          </p:cNvPicPr>
          <p:nvPr userDrawn="1"/>
        </p:nvPicPr>
        <p:blipFill>
          <a:blip r:embed="rId2"/>
          <a:stretch>
            <a:fillRect/>
          </a:stretch>
        </p:blipFill>
        <p:spPr>
          <a:xfrm>
            <a:off x="10104582" y="6444636"/>
            <a:ext cx="1466718" cy="278676"/>
          </a:xfrm>
          <a:prstGeom prst="rect">
            <a:avLst/>
          </a:prstGeom>
        </p:spPr>
      </p:pic>
    </p:spTree>
    <p:extLst>
      <p:ext uri="{BB962C8B-B14F-4D97-AF65-F5344CB8AC3E}">
        <p14:creationId xmlns:p14="http://schemas.microsoft.com/office/powerpoint/2010/main" val="170125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image" Target="../media/image1.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A3F77301-4FF7-98B8-4A75-FA53B93C1FDC}"/>
              </a:ext>
            </a:extLst>
          </p:cNvPr>
          <p:cNvSpPr>
            <a:spLocks noGrp="1"/>
          </p:cNvSpPr>
          <p:nvPr>
            <p:ph type="title"/>
          </p:nvPr>
        </p:nvSpPr>
        <p:spPr>
          <a:xfrm>
            <a:off x="596898" y="474377"/>
            <a:ext cx="10998202" cy="443198"/>
          </a:xfrm>
          <a:prstGeom prst="rect">
            <a:avLst/>
          </a:prstGeom>
        </p:spPr>
        <p:txBody>
          <a:bodyPr wrap="square" lIns="0" tIns="0" rIns="0" bIns="0" anchor="t">
            <a:noAutofit/>
          </a:bodyPr>
          <a:lstStyle/>
          <a:p>
            <a:pPr marL="0" lvl="0" indent="0">
              <a:spcBef>
                <a:spcPts val="0"/>
              </a:spcBef>
              <a:buFont typeface="Arial" panose="020B0604020202020204" pitchFamily="34" charset="0"/>
            </a:pPr>
            <a:r>
              <a:rPr lang="en-US"/>
              <a:t>Page title goes here</a:t>
            </a:r>
            <a:endParaRPr lang="en-GB"/>
          </a:p>
        </p:txBody>
      </p:sp>
      <p:sp>
        <p:nvSpPr>
          <p:cNvPr id="135" name="Footer Placeholder 134">
            <a:extLst>
              <a:ext uri="{FF2B5EF4-FFF2-40B4-BE49-F238E27FC236}">
                <a16:creationId xmlns:a16="http://schemas.microsoft.com/office/drawing/2014/main" id="{4B595A10-342E-DC50-3CAF-AAA3F26B486D}"/>
              </a:ext>
            </a:extLst>
          </p:cNvPr>
          <p:cNvSpPr>
            <a:spLocks noGrp="1"/>
          </p:cNvSpPr>
          <p:nvPr>
            <p:ph type="ftr" sz="quarter" idx="3"/>
          </p:nvPr>
        </p:nvSpPr>
        <p:spPr>
          <a:xfrm>
            <a:off x="596898" y="5593760"/>
            <a:ext cx="10998204" cy="430887"/>
          </a:xfrm>
          <a:prstGeom prst="rect">
            <a:avLst/>
          </a:prstGeom>
        </p:spPr>
        <p:txBody>
          <a:bodyPr lIns="0" tIns="0" rIns="0" bIns="0" anchor="b">
            <a:noAutofit/>
          </a:bodyPr>
          <a:lstStyle>
            <a:lvl1pPr>
              <a:defRPr lang="en-US" sz="700">
                <a:solidFill>
                  <a:schemeClr val="bg1">
                    <a:lumMod val="65000"/>
                  </a:schemeClr>
                </a:solidFill>
              </a:defRPr>
            </a:lvl1pPr>
          </a:lstStyle>
          <a:p>
            <a:pPr marL="54864" indent="-54864" defTabSz="554463">
              <a:buFont typeface="Arial" panose="020B0604020202020204" pitchFamily="34" charset="0"/>
              <a:buNone/>
            </a:pPr>
            <a:r>
              <a:rPr lang="en-US"/>
              <a:t>Footnote text</a:t>
            </a:r>
          </a:p>
        </p:txBody>
      </p:sp>
      <p:sp>
        <p:nvSpPr>
          <p:cNvPr id="2" name="Text Placeholder 1">
            <a:extLst>
              <a:ext uri="{FF2B5EF4-FFF2-40B4-BE49-F238E27FC236}">
                <a16:creationId xmlns:a16="http://schemas.microsoft.com/office/drawing/2014/main" id="{B388DEBB-69A8-49AE-78D5-EB16B5D6A894}"/>
              </a:ext>
            </a:extLst>
          </p:cNvPr>
          <p:cNvSpPr>
            <a:spLocks noGrp="1"/>
          </p:cNvSpPr>
          <p:nvPr>
            <p:ph type="body" idx="1"/>
          </p:nvPr>
        </p:nvSpPr>
        <p:spPr>
          <a:xfrm>
            <a:off x="596900" y="1346201"/>
            <a:ext cx="10998200" cy="4165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608E0786-89C2-C09A-053C-039754AC26A6}"/>
              </a:ext>
            </a:extLst>
          </p:cNvPr>
          <p:cNvSpPr txBox="1"/>
          <p:nvPr userDrawn="1"/>
        </p:nvSpPr>
        <p:spPr>
          <a:xfrm>
            <a:off x="11295062" y="6468199"/>
            <a:ext cx="300043" cy="169277"/>
          </a:xfrm>
          <a:prstGeom prst="rect">
            <a:avLst/>
          </a:prstGeom>
          <a:noFill/>
        </p:spPr>
        <p:txBody>
          <a:bodyPr wrap="square" lIns="0" tIns="0" rIns="0" bIns="0" rtlCol="0" anchor="ctr" anchorCtr="0">
            <a:spAutoFit/>
          </a:bodyPr>
          <a:lstStyle/>
          <a:p>
            <a:pPr algn="r"/>
            <a:fld id="{57B40F3C-8A97-450B-AF23-DCAE2FB8B541}" type="slidenum">
              <a:rPr lang="en-US" sz="1100" smtClean="0">
                <a:solidFill>
                  <a:schemeClr val="bg1"/>
                </a:solidFill>
              </a:rPr>
              <a:t>‹#›</a:t>
            </a:fld>
            <a:endParaRPr lang="en-US" sz="1100">
              <a:solidFill>
                <a:schemeClr val="bg1"/>
              </a:solidFill>
            </a:endParaRPr>
          </a:p>
        </p:txBody>
      </p:sp>
      <p:pic>
        <p:nvPicPr>
          <p:cNvPr id="43" name="Graphic 42">
            <a:extLst>
              <a:ext uri="{FF2B5EF4-FFF2-40B4-BE49-F238E27FC236}">
                <a16:creationId xmlns:a16="http://schemas.microsoft.com/office/drawing/2014/main" id="{A3820A3C-DB37-D022-D74E-7271162BA4E3}"/>
              </a:ext>
            </a:extLst>
          </p:cNvPr>
          <p:cNvPicPr>
            <a:picLocks noChangeAspect="1"/>
          </p:cNvPicPr>
          <p:nvPr userDrawn="1"/>
        </p:nvPicPr>
        <p:blipFill>
          <a:blip>
            <a:extLst>
              <a:ext uri="{96DAC541-7B7A-43D3-8B79-37D633B846F1}">
                <asvg:svgBlip xmlns:asvg="http://schemas.microsoft.com/office/drawing/2016/SVG/main" r:embed="rId34"/>
              </a:ext>
            </a:extLst>
          </a:blip>
          <a:stretch>
            <a:fillRect/>
          </a:stretch>
        </p:blipFill>
        <p:spPr>
          <a:xfrm>
            <a:off x="9810045" y="6417060"/>
            <a:ext cx="1245426" cy="271560"/>
          </a:xfrm>
          <a:prstGeom prst="rect">
            <a:avLst/>
          </a:prstGeom>
          <a:effectLst/>
        </p:spPr>
      </p:pic>
      <p:pic>
        <p:nvPicPr>
          <p:cNvPr id="3" name="Picture 2" descr="A logo with text overlay&#10;&#10;AI-generated content may be incorrect.">
            <a:extLst>
              <a:ext uri="{FF2B5EF4-FFF2-40B4-BE49-F238E27FC236}">
                <a16:creationId xmlns:a16="http://schemas.microsoft.com/office/drawing/2014/main" id="{84C09A2B-56E4-4B51-3D8A-2F6DE6A09364}"/>
              </a:ext>
            </a:extLst>
          </p:cNvPr>
          <p:cNvPicPr>
            <a:picLocks noChangeAspect="1"/>
          </p:cNvPicPr>
          <p:nvPr userDrawn="1"/>
        </p:nvPicPr>
        <p:blipFill>
          <a:blip r:embed="rId35"/>
          <a:stretch>
            <a:fillRect/>
          </a:stretch>
        </p:blipFill>
        <p:spPr>
          <a:xfrm>
            <a:off x="-2934658" y="7521410"/>
            <a:ext cx="232610" cy="174458"/>
          </a:xfrm>
          <a:prstGeom prst="rect">
            <a:avLst/>
          </a:prstGeom>
        </p:spPr>
      </p:pic>
      <p:pic>
        <p:nvPicPr>
          <p:cNvPr id="4" name="Picture 3">
            <a:extLst>
              <a:ext uri="{FF2B5EF4-FFF2-40B4-BE49-F238E27FC236}">
                <a16:creationId xmlns:a16="http://schemas.microsoft.com/office/drawing/2014/main" id="{0AD31E92-1FD2-360B-71F0-34AB2C9160F8}"/>
              </a:ext>
            </a:extLst>
          </p:cNvPr>
          <p:cNvPicPr>
            <a:picLocks noChangeAspect="1"/>
          </p:cNvPicPr>
          <p:nvPr userDrawn="1"/>
        </p:nvPicPr>
        <p:blipFill>
          <a:blip r:embed="rId36"/>
          <a:stretch>
            <a:fillRect/>
          </a:stretch>
        </p:blipFill>
        <p:spPr>
          <a:xfrm>
            <a:off x="1328711" y="6300754"/>
            <a:ext cx="493776" cy="501553"/>
          </a:xfrm>
          <a:prstGeom prst="rect">
            <a:avLst/>
          </a:prstGeom>
        </p:spPr>
      </p:pic>
      <p:pic>
        <p:nvPicPr>
          <p:cNvPr id="6" name="Picture 5">
            <a:extLst>
              <a:ext uri="{FF2B5EF4-FFF2-40B4-BE49-F238E27FC236}">
                <a16:creationId xmlns:a16="http://schemas.microsoft.com/office/drawing/2014/main" id="{71F43BA1-FF85-A995-828E-DB1CA2B3653A}"/>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96895" y="6300754"/>
            <a:ext cx="492225" cy="492225"/>
          </a:xfrm>
          <a:prstGeom prst="rect">
            <a:avLst/>
          </a:prstGeom>
        </p:spPr>
      </p:pic>
    </p:spTree>
    <p:extLst>
      <p:ext uri="{BB962C8B-B14F-4D97-AF65-F5344CB8AC3E}">
        <p14:creationId xmlns:p14="http://schemas.microsoft.com/office/powerpoint/2010/main" val="1995167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457200" indent="-457200" algn="l" defTabSz="554463" rtl="0" eaLnBrk="1" latinLnBrk="0" hangingPunct="1">
        <a:lnSpc>
          <a:spcPct val="90000"/>
        </a:lnSpc>
        <a:spcBef>
          <a:spcPct val="0"/>
        </a:spcBef>
        <a:buFont typeface="Arial" panose="020B0604020202020204" pitchFamily="34" charset="0"/>
        <a:buNone/>
        <a:defRPr lang="en-GB" sz="2800" kern="1200" spc="-91" dirty="0" smtClean="0">
          <a:solidFill>
            <a:schemeClr val="tx2"/>
          </a:solidFill>
          <a:latin typeface="+mj-lt"/>
          <a:ea typeface="+mn-ea"/>
          <a:cs typeface="+mn-cs"/>
        </a:defRPr>
      </a:lvl1pPr>
    </p:titleStyle>
    <p:bodyStyle>
      <a:lvl1pPr marL="0" indent="0" algn="l" defTabSz="554463" rtl="0" eaLnBrk="1" latinLnBrk="0" hangingPunct="1">
        <a:lnSpc>
          <a:spcPct val="90000"/>
        </a:lnSpc>
        <a:spcBef>
          <a:spcPts val="600"/>
        </a:spcBef>
        <a:buFont typeface="Arial" panose="020B0604020202020204" pitchFamily="34" charset="0"/>
        <a:buNone/>
        <a:defRPr sz="1800" kern="1200">
          <a:solidFill>
            <a:schemeClr val="tx2"/>
          </a:solidFill>
          <a:latin typeface="+mn-lt"/>
          <a:ea typeface="+mn-ea"/>
          <a:cs typeface="+mn-cs"/>
        </a:defRPr>
      </a:lvl1pPr>
      <a:lvl2pPr marL="182880" indent="-182880" algn="l" defTabSz="554463" rtl="0" eaLnBrk="1" latinLnBrk="0" hangingPunct="1">
        <a:lnSpc>
          <a:spcPct val="90000"/>
        </a:lnSpc>
        <a:spcBef>
          <a:spcPts val="300"/>
        </a:spcBef>
        <a:buFont typeface="Arial" panose="020B0604020202020204" pitchFamily="34" charset="0"/>
        <a:buChar char="•"/>
        <a:defRPr sz="1600" kern="1200">
          <a:solidFill>
            <a:schemeClr val="tx2"/>
          </a:solidFill>
          <a:latin typeface="+mn-lt"/>
          <a:ea typeface="+mn-ea"/>
          <a:cs typeface="+mn-cs"/>
        </a:defRPr>
      </a:lvl2pPr>
      <a:lvl3pPr marL="365760" indent="-182880" algn="l" defTabSz="554463"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548640" indent="-182880" algn="l" defTabSz="554463" rtl="0" eaLnBrk="1" latinLnBrk="0" hangingPunct="1">
        <a:lnSpc>
          <a:spcPct val="90000"/>
        </a:lnSpc>
        <a:spcBef>
          <a:spcPts val="300"/>
        </a:spcBef>
        <a:buFont typeface="Arial" panose="020B0604020202020204" pitchFamily="34" charset="0"/>
        <a:buChar char="•"/>
        <a:defRPr sz="1200" kern="1200">
          <a:solidFill>
            <a:schemeClr val="tx2"/>
          </a:solidFill>
          <a:latin typeface="+mn-lt"/>
          <a:ea typeface="+mn-ea"/>
          <a:cs typeface="+mn-cs"/>
        </a:defRPr>
      </a:lvl4pPr>
      <a:lvl5pPr marL="731520" indent="-182880" algn="l" defTabSz="554463" rtl="0" eaLnBrk="1" latinLnBrk="0" hangingPunct="1">
        <a:lnSpc>
          <a:spcPct val="90000"/>
        </a:lnSpc>
        <a:spcBef>
          <a:spcPts val="303"/>
        </a:spcBef>
        <a:buFont typeface="Arial" panose="020B0604020202020204" pitchFamily="34" charset="0"/>
        <a:buChar char="•"/>
        <a:defRPr sz="1000" kern="1200">
          <a:solidFill>
            <a:schemeClr val="tx2"/>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63" rtl="0" eaLnBrk="1" latinLnBrk="0" hangingPunct="1">
        <a:defRPr sz="1092" kern="1200">
          <a:solidFill>
            <a:schemeClr val="tx1"/>
          </a:solidFill>
          <a:latin typeface="+mn-lt"/>
          <a:ea typeface="+mn-ea"/>
          <a:cs typeface="+mn-cs"/>
        </a:defRPr>
      </a:lvl1pPr>
      <a:lvl2pPr marL="277231" algn="l" defTabSz="554463" rtl="0" eaLnBrk="1" latinLnBrk="0" hangingPunct="1">
        <a:defRPr sz="1092" kern="1200">
          <a:solidFill>
            <a:schemeClr val="tx1"/>
          </a:solidFill>
          <a:latin typeface="+mn-lt"/>
          <a:ea typeface="+mn-ea"/>
          <a:cs typeface="+mn-cs"/>
        </a:defRPr>
      </a:lvl2pPr>
      <a:lvl3pPr marL="554463" algn="l" defTabSz="554463" rtl="0" eaLnBrk="1" latinLnBrk="0" hangingPunct="1">
        <a:defRPr sz="1092" kern="1200">
          <a:solidFill>
            <a:schemeClr val="tx1"/>
          </a:solidFill>
          <a:latin typeface="+mn-lt"/>
          <a:ea typeface="+mn-ea"/>
          <a:cs typeface="+mn-cs"/>
        </a:defRPr>
      </a:lvl3pPr>
      <a:lvl4pPr marL="831695" algn="l" defTabSz="554463" rtl="0" eaLnBrk="1" latinLnBrk="0" hangingPunct="1">
        <a:defRPr sz="1092" kern="1200">
          <a:solidFill>
            <a:schemeClr val="tx1"/>
          </a:solidFill>
          <a:latin typeface="+mn-lt"/>
          <a:ea typeface="+mn-ea"/>
          <a:cs typeface="+mn-cs"/>
        </a:defRPr>
      </a:lvl4pPr>
      <a:lvl5pPr marL="1108926" algn="l" defTabSz="554463" rtl="0" eaLnBrk="1" latinLnBrk="0" hangingPunct="1">
        <a:defRPr sz="1092" kern="1200">
          <a:solidFill>
            <a:schemeClr val="tx1"/>
          </a:solidFill>
          <a:latin typeface="+mn-lt"/>
          <a:ea typeface="+mn-ea"/>
          <a:cs typeface="+mn-cs"/>
        </a:defRPr>
      </a:lvl5pPr>
      <a:lvl6pPr marL="1386158" algn="l" defTabSz="554463" rtl="0" eaLnBrk="1" latinLnBrk="0" hangingPunct="1">
        <a:defRPr sz="1092" kern="1200">
          <a:solidFill>
            <a:schemeClr val="tx1"/>
          </a:solidFill>
          <a:latin typeface="+mn-lt"/>
          <a:ea typeface="+mn-ea"/>
          <a:cs typeface="+mn-cs"/>
        </a:defRPr>
      </a:lvl6pPr>
      <a:lvl7pPr marL="1663389" algn="l" defTabSz="554463" rtl="0" eaLnBrk="1" latinLnBrk="0" hangingPunct="1">
        <a:defRPr sz="1092" kern="1200">
          <a:solidFill>
            <a:schemeClr val="tx1"/>
          </a:solidFill>
          <a:latin typeface="+mn-lt"/>
          <a:ea typeface="+mn-ea"/>
          <a:cs typeface="+mn-cs"/>
        </a:defRPr>
      </a:lvl7pPr>
      <a:lvl8pPr marL="1940621" algn="l" defTabSz="554463" rtl="0" eaLnBrk="1" latinLnBrk="0" hangingPunct="1">
        <a:defRPr sz="1092" kern="1200">
          <a:solidFill>
            <a:schemeClr val="tx1"/>
          </a:solidFill>
          <a:latin typeface="+mn-lt"/>
          <a:ea typeface="+mn-ea"/>
          <a:cs typeface="+mn-cs"/>
        </a:defRPr>
      </a:lvl8pPr>
      <a:lvl9pPr marL="2217852" algn="l" defTabSz="554463"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3720">
          <p15:clr>
            <a:srgbClr val="F26B43"/>
          </p15:clr>
        </p15:guide>
        <p15:guide id="3" pos="3216">
          <p15:clr>
            <a:srgbClr val="F26B43"/>
          </p15:clr>
        </p15:guide>
        <p15:guide id="4" pos="3168">
          <p15:clr>
            <a:srgbClr val="F26B43"/>
          </p15:clr>
        </p15:guide>
        <p15:guide id="5" pos="2568">
          <p15:clr>
            <a:srgbClr val="F26B43"/>
          </p15:clr>
        </p15:guide>
        <p15:guide id="6" pos="2520">
          <p15:clr>
            <a:srgbClr val="F26B43"/>
          </p15:clr>
        </p15:guide>
        <p15:guide id="7" pos="1920">
          <p15:clr>
            <a:srgbClr val="F26B43"/>
          </p15:clr>
        </p15:guide>
        <p15:guide id="8" pos="1872">
          <p15:clr>
            <a:srgbClr val="F26B43"/>
          </p15:clr>
        </p15:guide>
        <p15:guide id="9" pos="1272">
          <p15:clr>
            <a:srgbClr val="F26B43"/>
          </p15:clr>
        </p15:guide>
        <p15:guide id="10" pos="1224">
          <p15:clr>
            <a:srgbClr val="F26B43"/>
          </p15:clr>
        </p15:guide>
        <p15:guide id="11" pos="624">
          <p15:clr>
            <a:srgbClr val="F26B43"/>
          </p15:clr>
        </p15:guide>
        <p15:guide id="12" pos="576">
          <p15:clr>
            <a:srgbClr val="F26B43"/>
          </p15:clr>
        </p15:guide>
        <p15:guide id="13" pos="4464">
          <p15:clr>
            <a:srgbClr val="F26B43"/>
          </p15:clr>
        </p15:guide>
        <p15:guide id="14" pos="4512">
          <p15:clr>
            <a:srgbClr val="F26B43"/>
          </p15:clr>
        </p15:guide>
        <p15:guide id="15" pos="5112">
          <p15:clr>
            <a:srgbClr val="F26B43"/>
          </p15:clr>
        </p15:guide>
        <p15:guide id="16" pos="5160">
          <p15:clr>
            <a:srgbClr val="F26B43"/>
          </p15:clr>
        </p15:guide>
        <p15:guide id="17" pos="5760">
          <p15:clr>
            <a:srgbClr val="F26B43"/>
          </p15:clr>
        </p15:guide>
        <p15:guide id="18" pos="5808">
          <p15:clr>
            <a:srgbClr val="F26B43"/>
          </p15:clr>
        </p15:guide>
        <p15:guide id="19" pos="6408">
          <p15:clr>
            <a:srgbClr val="F26B43"/>
          </p15:clr>
        </p15:guide>
        <p15:guide id="20" pos="6456">
          <p15:clr>
            <a:srgbClr val="F26B43"/>
          </p15:clr>
        </p15:guide>
        <p15:guide id="21" pos="7056">
          <p15:clr>
            <a:srgbClr val="F26B43"/>
          </p15:clr>
        </p15:guide>
        <p15:guide id="22" pos="7104">
          <p15:clr>
            <a:srgbClr val="F26B43"/>
          </p15:clr>
        </p15:guide>
        <p15:guide id="23" orient="horz" pos="184">
          <p15:clr>
            <a:srgbClr val="F26B43"/>
          </p15:clr>
        </p15:guide>
        <p15:guide id="24" orient="horz" pos="120">
          <p15:clr>
            <a:srgbClr val="F26B43"/>
          </p15:clr>
        </p15:guide>
        <p15:guide id="25" orient="horz" pos="800">
          <p15:clr>
            <a:srgbClr val="F26B43"/>
          </p15:clr>
        </p15:guide>
        <p15:guide id="26" orient="horz" pos="848">
          <p15:clr>
            <a:srgbClr val="F26B43"/>
          </p15:clr>
        </p15:guide>
        <p15:guide id="27" orient="horz" pos="1464">
          <p15:clr>
            <a:srgbClr val="F26B43"/>
          </p15:clr>
        </p15:guide>
        <p15:guide id="28" orient="horz" pos="1520">
          <p15:clr>
            <a:srgbClr val="F26B43"/>
          </p15:clr>
        </p15:guide>
        <p15:guide id="29" orient="horz" pos="2136">
          <p15:clr>
            <a:srgbClr val="F26B43"/>
          </p15:clr>
        </p15:guide>
        <p15:guide id="30" orient="horz" pos="2184">
          <p15:clr>
            <a:srgbClr val="F26B43"/>
          </p15:clr>
        </p15:guide>
        <p15:guide id="31" orient="horz" pos="2800">
          <p15:clr>
            <a:srgbClr val="F26B43"/>
          </p15:clr>
        </p15:guide>
        <p15:guide id="32" orient="horz" pos="2856">
          <p15:clr>
            <a:srgbClr val="F26B43"/>
          </p15:clr>
        </p15:guide>
        <p15:guide id="33" orient="horz" pos="3472">
          <p15:clr>
            <a:srgbClr val="F26B43"/>
          </p15:clr>
        </p15:guide>
        <p15:guide id="34" orient="horz" pos="3520">
          <p15:clr>
            <a:srgbClr val="F26B43"/>
          </p15:clr>
        </p15:guide>
        <p15:guide id="35" orient="horz" pos="4136">
          <p15:clr>
            <a:srgbClr val="F26B43"/>
          </p15:clr>
        </p15:guide>
        <p15:guide id="36" orient="horz" pos="4200">
          <p15:clr>
            <a:srgbClr val="F26B43"/>
          </p15:clr>
        </p15:guide>
        <p15:guide id="37" pos="376">
          <p15:clr>
            <a:srgbClr val="5ACBF0"/>
          </p15:clr>
        </p15:guide>
        <p15:guide id="38" pos="7304">
          <p15:clr>
            <a:srgbClr val="5ACBF0"/>
          </p15:clr>
        </p15:guide>
        <p15:guide id="39" orient="horz" pos="384">
          <p15:clr>
            <a:srgbClr val="5ACBF0"/>
          </p15:clr>
        </p15:guide>
        <p15:guide id="40" orient="horz" pos="3936">
          <p15:clr>
            <a:srgbClr val="5ACBF0"/>
          </p15:clr>
        </p15:guide>
        <p15:guide id="41" pos="3840">
          <p15:clr>
            <a:srgbClr val="5ACBF0"/>
          </p15:clr>
        </p15:guide>
        <p15:guide id="42" pos="3960">
          <p15:clr>
            <a:srgbClr val="F26B43"/>
          </p15:clr>
        </p15:guide>
        <p15:guide id="43" orient="horz" pos="1080">
          <p15:clr>
            <a:srgbClr val="5ACBF0"/>
          </p15:clr>
        </p15:guide>
        <p15:guide id="44" orient="horz" pos="1356">
          <p15:clr>
            <a:srgbClr val="5ACBF0"/>
          </p15:clr>
        </p15:guide>
        <p15:guide id="45">
          <p15:clr>
            <a:srgbClr val="5ACBF0"/>
          </p15:clr>
        </p15:guide>
        <p15:guide id="46" pos="7680">
          <p15:clr>
            <a:srgbClr val="5ACBF0"/>
          </p15:clr>
        </p15:guide>
        <p15:guide id="47" orient="horz">
          <p15:clr>
            <a:srgbClr val="5ACBF0"/>
          </p15:clr>
        </p15:guide>
        <p15:guide id="48" orient="horz" pos="4320">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etlife.pathfactory.com/state-of-new-mexico-hca-demo/" TargetMode="External"/><Relationship Id="rId5" Type="http://schemas.microsoft.com/office/2018/10/relationships/comments" Target="../comments/modernComment_671_EE9C3C94.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6.xml"/><Relationship Id="rId7" Type="http://schemas.openxmlformats.org/officeDocument/2006/relationships/image" Target="../media/image3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5.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39.jpeg"/><Relationship Id="rId5" Type="http://schemas.openxmlformats.org/officeDocument/2006/relationships/notesSlide" Target="../notesSlides/notesSlide12.xml"/><Relationship Id="rId4"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1.xml"/><Relationship Id="rId7" Type="http://schemas.openxmlformats.org/officeDocument/2006/relationships/image" Target="../media/image4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0.png"/><Relationship Id="rId11"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3.png"/><Relationship Id="rId4" Type="http://schemas.openxmlformats.org/officeDocument/2006/relationships/notesSlide" Target="../notesSlides/notesSlide13.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42.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4.xml"/><Relationship Id="rId7" Type="http://schemas.openxmlformats.org/officeDocument/2006/relationships/image" Target="../media/image23.png"/><Relationship Id="rId12"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6.xml"/><Relationship Id="rId7" Type="http://schemas.openxmlformats.org/officeDocument/2006/relationships/image" Target="../media/image2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png"/><Relationship Id="rId5" Type="http://schemas.microsoft.com/office/2018/10/relationships/comments" Target="../comments/modernComment_666_6F3A5CEB.xml"/><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5.pn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31.jpeg"/><Relationship Id="rId5" Type="http://schemas.openxmlformats.org/officeDocument/2006/relationships/notesSlide" Target="../notesSlides/notesSlide8.xml"/><Relationship Id="rId4"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svg"/><Relationship Id="rId5" Type="http://schemas.openxmlformats.org/officeDocument/2006/relationships/image" Target="../media/image3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22DD0-DAC9-CA68-E6AC-B0239EB9E8D5}"/>
              </a:ext>
            </a:extLst>
          </p:cNvPr>
          <p:cNvSpPr>
            <a:spLocks noGrp="1"/>
          </p:cNvSpPr>
          <p:nvPr>
            <p:ph type="title"/>
          </p:nvPr>
        </p:nvSpPr>
        <p:spPr/>
        <p:txBody>
          <a:bodyPr/>
          <a:lstStyle/>
          <a:p>
            <a:r>
              <a:rPr lang="en-US" dirty="0"/>
              <a:t>MetLife Dental</a:t>
            </a:r>
            <a:br>
              <a:rPr lang="en-US" dirty="0"/>
            </a:br>
            <a:r>
              <a:rPr lang="en-US" dirty="0"/>
              <a:t>Plan Information</a:t>
            </a:r>
          </a:p>
        </p:txBody>
      </p:sp>
      <p:sp>
        <p:nvSpPr>
          <p:cNvPr id="3" name="Text Placeholder 2">
            <a:extLst>
              <a:ext uri="{FF2B5EF4-FFF2-40B4-BE49-F238E27FC236}">
                <a16:creationId xmlns:a16="http://schemas.microsoft.com/office/drawing/2014/main" id="{DADDD7F5-DB28-9B7A-F24B-3414D88DA0A5}"/>
              </a:ext>
            </a:extLst>
          </p:cNvPr>
          <p:cNvSpPr>
            <a:spLocks noGrp="1"/>
          </p:cNvSpPr>
          <p:nvPr>
            <p:ph type="body" sz="quarter" idx="10"/>
          </p:nvPr>
        </p:nvSpPr>
        <p:spPr/>
        <p:txBody>
          <a:bodyPr/>
          <a:lstStyle/>
          <a:p>
            <a:r>
              <a:rPr lang="en-US" dirty="0"/>
              <a:t>A partnership to smile about.</a:t>
            </a:r>
          </a:p>
          <a:p>
            <a:endParaRPr lang="en-US" dirty="0"/>
          </a:p>
        </p:txBody>
      </p:sp>
      <p:sp>
        <p:nvSpPr>
          <p:cNvPr id="4" name="Text Placeholder 3">
            <a:extLst>
              <a:ext uri="{FF2B5EF4-FFF2-40B4-BE49-F238E27FC236}">
                <a16:creationId xmlns:a16="http://schemas.microsoft.com/office/drawing/2014/main" id="{7713FD0A-BF65-3618-4AC5-AFBFD1B7F450}"/>
              </a:ext>
            </a:extLst>
          </p:cNvPr>
          <p:cNvSpPr>
            <a:spLocks noGrp="1"/>
          </p:cNvSpPr>
          <p:nvPr>
            <p:ph type="body" sz="quarter" idx="12"/>
          </p:nvPr>
        </p:nvSpPr>
        <p:spPr>
          <a:xfrm>
            <a:off x="596900" y="625464"/>
            <a:ext cx="2116803" cy="542135"/>
          </a:xfrm>
        </p:spPr>
        <p:txBody>
          <a:bodyPr/>
          <a:lstStyle/>
          <a:p>
            <a:r>
              <a:rPr lang="en-US" dirty="0"/>
              <a:t>Full Plan Year</a:t>
            </a:r>
          </a:p>
          <a:p>
            <a:r>
              <a:rPr lang="en-US" dirty="0"/>
              <a:t>July 1, 2026 – June 30, 2027</a:t>
            </a:r>
          </a:p>
        </p:txBody>
      </p:sp>
      <p:sp>
        <p:nvSpPr>
          <p:cNvPr id="5" name="Text Placeholder 4">
            <a:extLst>
              <a:ext uri="{FF2B5EF4-FFF2-40B4-BE49-F238E27FC236}">
                <a16:creationId xmlns:a16="http://schemas.microsoft.com/office/drawing/2014/main" id="{BFC0688C-8FC1-218B-B5A9-388242A24C95}"/>
              </a:ext>
            </a:extLst>
          </p:cNvPr>
          <p:cNvSpPr>
            <a:spLocks noGrp="1"/>
          </p:cNvSpPr>
          <p:nvPr>
            <p:ph type="body" sz="quarter" idx="11"/>
          </p:nvPr>
        </p:nvSpPr>
        <p:spPr/>
        <p:txBody>
          <a:bodyPr/>
          <a:lstStyle/>
          <a:p>
            <a:r>
              <a:rPr lang="en-US" dirty="0"/>
              <a:t>Powerful network. Extraordinary experiences</a:t>
            </a:r>
          </a:p>
        </p:txBody>
      </p:sp>
      <p:pic>
        <p:nvPicPr>
          <p:cNvPr id="28" name="Audio 27">
            <a:hlinkClick r:id="" action="ppaction://media"/>
            <a:extLst>
              <a:ext uri="{FF2B5EF4-FFF2-40B4-BE49-F238E27FC236}">
                <a16:creationId xmlns:a16="http://schemas.microsoft.com/office/drawing/2014/main" id="{DBC11173-3315-1626-07EA-D1CAB60139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830448" y="5486400"/>
            <a:ext cx="1460126" cy="1460126"/>
          </a:xfrm>
          <a:prstGeom prst="ellipse">
            <a:avLst/>
          </a:prstGeom>
        </p:spPr>
      </p:pic>
    </p:spTree>
    <p:extLst>
      <p:ext uri="{BB962C8B-B14F-4D97-AF65-F5344CB8AC3E}">
        <p14:creationId xmlns:p14="http://schemas.microsoft.com/office/powerpoint/2010/main" val="2342795019"/>
      </p:ext>
    </p:extLst>
  </p:cSld>
  <p:clrMapOvr>
    <a:masterClrMapping/>
  </p:clrMapOvr>
  <mc:AlternateContent xmlns:mc="http://schemas.openxmlformats.org/markup-compatibility/2006" xmlns:p14="http://schemas.microsoft.com/office/powerpoint/2010/main">
    <mc:Choice Requires="p14">
      <p:transition spd="med" p14:dur="700" advTm="20864">
        <p:fade/>
      </p:transition>
    </mc:Choice>
    <mc:Fallback xmlns="">
      <p:transition spd="med" advTm="208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3B1E7B-D53F-3EBB-3B35-ABBF6745C718}"/>
              </a:ext>
            </a:extLst>
          </p:cNvPr>
          <p:cNvSpPr/>
          <p:nvPr/>
        </p:nvSpPr>
        <p:spPr>
          <a:xfrm>
            <a:off x="5740400" y="1811421"/>
            <a:ext cx="5854704" cy="4050568"/>
          </a:xfrm>
          <a:prstGeom prst="rect">
            <a:avLst/>
          </a:prstGeom>
          <a:solidFill>
            <a:schemeClr val="accent1"/>
          </a:solidFill>
          <a:ln w="25400" cap="flat" cmpd="sng" algn="ctr">
            <a:noFill/>
            <a:prstDash val="solid"/>
          </a:ln>
          <a:effectLst/>
        </p:spPr>
        <p:txBody>
          <a:bodyPr wrap="square" lIns="393192" tIns="365760" rIns="393192" bIns="91440" rtlCol="0" anchor="t" anchorCtr="0">
            <a:norm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5" name="Text Placeholder 4">
            <a:extLst>
              <a:ext uri="{FF2B5EF4-FFF2-40B4-BE49-F238E27FC236}">
                <a16:creationId xmlns:a16="http://schemas.microsoft.com/office/drawing/2014/main" id="{E9BC8122-41CB-7583-AAC0-650132B6BF66}"/>
              </a:ext>
            </a:extLst>
          </p:cNvPr>
          <p:cNvSpPr>
            <a:spLocks noGrp="1"/>
          </p:cNvSpPr>
          <p:nvPr>
            <p:ph type="body" sz="quarter" idx="25"/>
          </p:nvPr>
        </p:nvSpPr>
        <p:spPr>
          <a:xfrm>
            <a:off x="596900" y="1032831"/>
            <a:ext cx="10998217" cy="492443"/>
          </a:xfrm>
        </p:spPr>
        <p:txBody>
          <a:bodyPr/>
          <a:lstStyle/>
          <a:p>
            <a:r>
              <a:rPr lang="en-US" altLang="en-US"/>
              <a:t>The MyBenefits website is a quick and easy way to get the information you need about your MetLife benefits—all in one place. Log in at </a:t>
            </a:r>
            <a:r>
              <a:rPr lang="en-US" altLang="en-US" b="1"/>
              <a:t>metlife.com/</a:t>
            </a:r>
            <a:r>
              <a:rPr lang="en-US" altLang="en-US" b="1" err="1"/>
              <a:t>mybenefits</a:t>
            </a:r>
            <a:r>
              <a:rPr lang="en-US" altLang="en-US" b="1"/>
              <a:t> </a:t>
            </a:r>
            <a:r>
              <a:rPr lang="en-US" altLang="en-US"/>
              <a:t>to see how we’ve taken personalization and integration to a new level.</a:t>
            </a:r>
          </a:p>
        </p:txBody>
      </p:sp>
      <p:sp>
        <p:nvSpPr>
          <p:cNvPr id="4" name="Title 3">
            <a:extLst>
              <a:ext uri="{FF2B5EF4-FFF2-40B4-BE49-F238E27FC236}">
                <a16:creationId xmlns:a16="http://schemas.microsoft.com/office/drawing/2014/main" id="{43245A00-E78E-E375-1B78-57B3375E1FE2}"/>
              </a:ext>
            </a:extLst>
          </p:cNvPr>
          <p:cNvSpPr>
            <a:spLocks noGrp="1"/>
          </p:cNvSpPr>
          <p:nvPr>
            <p:ph type="title"/>
          </p:nvPr>
        </p:nvSpPr>
        <p:spPr>
          <a:xfrm>
            <a:off x="596900" y="474377"/>
            <a:ext cx="10998204" cy="443198"/>
          </a:xfrm>
        </p:spPr>
        <p:txBody>
          <a:bodyPr/>
          <a:lstStyle/>
          <a:p>
            <a:r>
              <a:rPr lang="en-US" dirty="0"/>
              <a:t>MyBenefits – Find Care, Understand Costs, Manage Your Plan</a:t>
            </a:r>
          </a:p>
        </p:txBody>
      </p:sp>
      <p:cxnSp>
        <p:nvCxnSpPr>
          <p:cNvPr id="11" name="Straight Connector 10">
            <a:extLst>
              <a:ext uri="{FF2B5EF4-FFF2-40B4-BE49-F238E27FC236}">
                <a16:creationId xmlns:a16="http://schemas.microsoft.com/office/drawing/2014/main" id="{14F91090-5A89-0256-1967-B971EEE10D4B}"/>
              </a:ext>
            </a:extLst>
          </p:cNvPr>
          <p:cNvCxnSpPr>
            <a:cxnSpLocks/>
          </p:cNvCxnSpPr>
          <p:nvPr/>
        </p:nvCxnSpPr>
        <p:spPr>
          <a:xfrm>
            <a:off x="6134100" y="2996385"/>
            <a:ext cx="49149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998F5D7-454C-9A0C-82E3-A527354B6806}"/>
              </a:ext>
            </a:extLst>
          </p:cNvPr>
          <p:cNvSpPr/>
          <p:nvPr/>
        </p:nvSpPr>
        <p:spPr>
          <a:xfrm>
            <a:off x="6134100" y="2177175"/>
            <a:ext cx="4914900" cy="3377848"/>
          </a:xfrm>
          <a:prstGeom prst="rect">
            <a:avLst/>
          </a:prstGeom>
        </p:spPr>
        <p:txBody>
          <a:bodyPr vert="horz" wrap="square" lIns="0" tIns="0" rIns="0" bIns="0" numCol="1" rtlCol="0" anchor="t" anchorCtr="0">
            <a:spAutoFit/>
          </a:bodyPr>
          <a:lstStyle/>
          <a:p>
            <a:pPr marL="0" marR="0" lvl="0" indent="0" algn="l" defTabSz="554387" rtl="0" eaLnBrk="1" fontAlgn="auto" latinLnBrk="0" hangingPunct="1">
              <a:lnSpc>
                <a:spcPct val="100000"/>
              </a:lnSpc>
              <a:spcBef>
                <a:spcPts val="0"/>
              </a:spcBef>
              <a:spcAft>
                <a:spcPts val="90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a:ea typeface="+mn-ea"/>
                <a:cs typeface="+mn-cs"/>
              </a:rPr>
              <a:t>Get more information on your MetLife benefits, where you can link to detailed coverage information and can perform tasks, such as:</a:t>
            </a:r>
          </a:p>
          <a:p>
            <a:pPr marL="0" marR="0" lvl="0" indent="0" algn="l" defTabSz="554387" rtl="0" eaLnBrk="1" fontAlgn="auto" latinLnBrk="0" hangingPunct="1">
              <a:lnSpc>
                <a:spcPct val="100000"/>
              </a:lnSpc>
              <a:spcBef>
                <a:spcPts val="0"/>
              </a:spcBef>
              <a:spcAft>
                <a:spcPts val="900"/>
              </a:spcAft>
              <a:buClrTx/>
              <a:buSzTx/>
              <a:buFontTx/>
              <a:buNone/>
              <a:tabLst/>
              <a:defRPr/>
            </a:pPr>
            <a:endParaRPr kumimoji="0" lang="en-US" altLang="en-US" sz="1400" b="1"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54387" rtl="0" eaLnBrk="1" fontAlgn="auto" latinLnBrk="0" hangingPunct="1">
              <a:lnSpc>
                <a:spcPct val="100000"/>
              </a:lnSpc>
              <a:spcBef>
                <a:spcPts val="0"/>
              </a:spcBef>
              <a:spcAft>
                <a:spcPts val="90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a:ea typeface="+mn-ea"/>
                <a:cs typeface="+mn-cs"/>
              </a:rPr>
              <a:t>Dental Plans </a:t>
            </a:r>
            <a:r>
              <a:rPr kumimoji="0" lang="en-US" sz="1400" b="0" i="0" u="none" strike="noStrike" kern="1200" cap="none" spc="0" normalizeH="0" baseline="0" noProof="0">
                <a:ln>
                  <a:noFill/>
                </a:ln>
                <a:solidFill>
                  <a:srgbClr val="FFFFFF"/>
                </a:solidFill>
                <a:effectLst/>
                <a:uLnTx/>
                <a:uFillTx/>
                <a:latin typeface="Arial"/>
                <a:ea typeface="+mn-ea"/>
                <a:cs typeface="+mn-cs"/>
              </a:rPr>
              <a:t>–</a:t>
            </a:r>
            <a:r>
              <a:rPr kumimoji="0" lang="en-US" altLang="en-US" sz="1400" b="0" i="0" u="none" strike="noStrike" kern="1200" cap="none" spc="0" normalizeH="0" baseline="0" noProof="0">
                <a:ln>
                  <a:noFill/>
                </a:ln>
                <a:solidFill>
                  <a:srgbClr val="FFFFFF"/>
                </a:solidFill>
                <a:effectLst/>
                <a:uLnTx/>
                <a:uFillTx/>
                <a:latin typeface="Arial"/>
                <a:ea typeface="+mn-ea"/>
                <a:cs typeface="+mn-cs"/>
              </a:rPr>
              <a:t> Easily find a participating dentist or view your plan benefits including detailed coverage explanations</a:t>
            </a:r>
          </a:p>
          <a:p>
            <a:pPr marL="0" marR="0" lvl="0" indent="0" algn="l" defTabSz="554387" rtl="0" eaLnBrk="1" fontAlgn="auto" latinLnBrk="0" hangingPunct="1">
              <a:lnSpc>
                <a:spcPct val="100000"/>
              </a:lnSpc>
              <a:spcBef>
                <a:spcPts val="0"/>
              </a:spcBef>
              <a:spcAft>
                <a:spcPts val="90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Arial"/>
                <a:ea typeface="+mn-ea"/>
                <a:cs typeface="+mn-cs"/>
              </a:rPr>
              <a:t>Dental ID cards - </a:t>
            </a:r>
            <a:r>
              <a:rPr kumimoji="0" lang="en-US" altLang="en-US" sz="1400" b="0" i="0" u="none" strike="noStrike" kern="1200" cap="none" spc="0" normalizeH="0" baseline="0" noProof="0">
                <a:ln>
                  <a:noFill/>
                </a:ln>
                <a:solidFill>
                  <a:srgbClr val="FFFFFF"/>
                </a:solidFill>
                <a:effectLst/>
                <a:uLnTx/>
                <a:uFillTx/>
                <a:latin typeface="Arial"/>
                <a:ea typeface="+mn-ea"/>
                <a:cs typeface="+mn-cs"/>
              </a:rPr>
              <a:t>available online to download and print at your convenience.</a:t>
            </a:r>
          </a:p>
          <a:p>
            <a:pPr marL="0" marR="0" lvl="0" indent="0" algn="l" defTabSz="554387" rtl="0" eaLnBrk="1" fontAlgn="auto" latinLnBrk="0" hangingPunct="1">
              <a:lnSpc>
                <a:spcPct val="100000"/>
              </a:lnSpc>
              <a:spcBef>
                <a:spcPts val="0"/>
              </a:spcBef>
              <a:spcAft>
                <a:spcPts val="9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Claim Info - </a:t>
            </a:r>
            <a:r>
              <a:rPr kumimoji="0" lang="en-US" sz="1400" b="0" i="0" u="none" strike="noStrike" kern="1200" cap="none" spc="0" normalizeH="0" baseline="0" noProof="0">
                <a:ln>
                  <a:noFill/>
                </a:ln>
                <a:solidFill>
                  <a:srgbClr val="FFFFFF"/>
                </a:solidFill>
                <a:effectLst/>
                <a:uLnTx/>
                <a:uFillTx/>
                <a:latin typeface="Arial"/>
                <a:ea typeface="+mn-ea"/>
                <a:cs typeface="+mn-cs"/>
              </a:rPr>
              <a:t>track your claims and sign up for email notifications called </a:t>
            </a:r>
            <a:r>
              <a:rPr kumimoji="0" lang="en-US" sz="1400" b="0" i="0" u="none" strike="noStrike" kern="1200" cap="none" spc="0" normalizeH="0" baseline="0" noProof="0" err="1">
                <a:ln>
                  <a:noFill/>
                </a:ln>
                <a:solidFill>
                  <a:srgbClr val="FFFFFF"/>
                </a:solidFill>
                <a:effectLst/>
                <a:uLnTx/>
                <a:uFillTx/>
                <a:latin typeface="Arial"/>
                <a:ea typeface="+mn-ea"/>
                <a:cs typeface="+mn-cs"/>
              </a:rPr>
              <a:t>eAlerts</a:t>
            </a:r>
            <a:endParaRPr kumimoji="0" lang="en-US" sz="14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554387" rtl="0" eaLnBrk="1" fontAlgn="auto" latinLnBrk="0" hangingPunct="1">
              <a:lnSpc>
                <a:spcPct val="100000"/>
              </a:lnSpc>
              <a:spcBef>
                <a:spcPts val="0"/>
              </a:spcBef>
              <a:spcAft>
                <a:spcPts val="90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Forms and documents – </a:t>
            </a:r>
            <a:r>
              <a:rPr kumimoji="0" lang="en-US" sz="1400" b="0" i="0" u="none" strike="noStrike" kern="1200" cap="none" spc="0" normalizeH="0" baseline="0" noProof="0">
                <a:ln>
                  <a:noFill/>
                </a:ln>
                <a:solidFill>
                  <a:srgbClr val="FFFFFF"/>
                </a:solidFill>
                <a:effectLst/>
                <a:uLnTx/>
                <a:uFillTx/>
                <a:latin typeface="Arial"/>
                <a:ea typeface="+mn-ea"/>
                <a:cs typeface="+mn-cs"/>
              </a:rPr>
              <a:t>download needed forms and access </a:t>
            </a:r>
            <a:r>
              <a:rPr kumimoji="0" lang="en-US" altLang="en-US" sz="1400" b="0" i="0" u="none" strike="noStrike" kern="1200" cap="none" spc="0" normalizeH="0" baseline="0" noProof="0">
                <a:ln>
                  <a:noFill/>
                </a:ln>
                <a:solidFill>
                  <a:srgbClr val="FFFFFF"/>
                </a:solidFill>
                <a:effectLst/>
                <a:uLnTx/>
                <a:uFillTx/>
                <a:latin typeface="Arial"/>
                <a:ea typeface="+mn-ea"/>
                <a:cs typeface="+mn-cs"/>
              </a:rPr>
              <a:t>our extensive Oral Health Library</a:t>
            </a:r>
            <a:r>
              <a:rPr kumimoji="0" lang="en-US" altLang="en-US" sz="1400" b="0" i="0" u="none" strike="noStrike" kern="1200" cap="none" spc="0" normalizeH="0" baseline="30000" noProof="0">
                <a:ln>
                  <a:noFill/>
                </a:ln>
                <a:solidFill>
                  <a:srgbClr val="FFFFFF"/>
                </a:solidFill>
                <a:effectLst/>
                <a:uLnTx/>
                <a:uFillTx/>
                <a:latin typeface="Arial"/>
                <a:ea typeface="+mn-ea"/>
                <a:cs typeface="+mn-cs"/>
              </a:rPr>
              <a:t> </a:t>
            </a:r>
            <a:r>
              <a:rPr kumimoji="0" lang="en-US" altLang="en-US" sz="1400" b="0" i="0" u="none" strike="noStrike" kern="1200" cap="none" spc="0" normalizeH="0" baseline="0" noProof="0">
                <a:ln>
                  <a:noFill/>
                </a:ln>
                <a:solidFill>
                  <a:srgbClr val="FFFFFF"/>
                </a:solidFill>
                <a:effectLst/>
                <a:uLnTx/>
                <a:uFillTx/>
                <a:latin typeface="Arial"/>
                <a:ea typeface="+mn-ea"/>
                <a:cs typeface="+mn-cs"/>
              </a:rPr>
              <a:t>to research important dental topics.</a:t>
            </a:r>
          </a:p>
        </p:txBody>
      </p:sp>
      <p:pic>
        <p:nvPicPr>
          <p:cNvPr id="2" name="Picture 1">
            <a:hlinkClick r:id="rId6"/>
            <a:extLst>
              <a:ext uri="{FF2B5EF4-FFF2-40B4-BE49-F238E27FC236}">
                <a16:creationId xmlns:a16="http://schemas.microsoft.com/office/drawing/2014/main" id="{8C0F9694-99BF-FC07-EAA1-3C47E2DBFC7D}"/>
              </a:ext>
            </a:extLst>
          </p:cNvPr>
          <p:cNvPicPr>
            <a:picLocks noChangeAspect="1"/>
          </p:cNvPicPr>
          <p:nvPr/>
        </p:nvPicPr>
        <p:blipFill>
          <a:blip r:embed="rId7">
            <a:extLst>
              <a:ext uri="{28A0092B-C50C-407E-A947-70E740481C1C}">
                <a14:useLocalDpi xmlns:a14="http://schemas.microsoft.com/office/drawing/2010/main" val="0"/>
              </a:ext>
            </a:extLst>
          </a:blip>
          <a:srcRect l="6124" r="6124"/>
          <a:stretch/>
        </p:blipFill>
        <p:spPr>
          <a:xfrm>
            <a:off x="558800" y="2113210"/>
            <a:ext cx="4697749" cy="3140575"/>
          </a:xfrm>
          <a:prstGeom prst="rect">
            <a:avLst/>
          </a:prstGeom>
          <a:ln>
            <a:solidFill>
              <a:schemeClr val="tx1">
                <a:lumMod val="85000"/>
                <a:lumOff val="15000"/>
              </a:schemeClr>
            </a:solidFill>
          </a:ln>
          <a:effectLst>
            <a:outerShdw blurRad="50800" dist="38100" dir="2700000" algn="tl" rotWithShape="0">
              <a:prstClr val="black">
                <a:alpha val="40000"/>
              </a:prstClr>
            </a:outerShdw>
          </a:effectLst>
        </p:spPr>
      </p:pic>
      <p:pic>
        <p:nvPicPr>
          <p:cNvPr id="20" name="Audio 19">
            <a:hlinkClick r:id="" action="ppaction://media"/>
            <a:extLst>
              <a:ext uri="{FF2B5EF4-FFF2-40B4-BE49-F238E27FC236}">
                <a16:creationId xmlns:a16="http://schemas.microsoft.com/office/drawing/2014/main" id="{11037FBE-3258-C3E5-4EEC-9D13913CE86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820661" y="5373693"/>
            <a:ext cx="1548886" cy="1548886"/>
          </a:xfrm>
          <a:prstGeom prst="ellipse">
            <a:avLst/>
          </a:prstGeom>
        </p:spPr>
      </p:pic>
    </p:spTree>
    <p:extLst>
      <p:ext uri="{BB962C8B-B14F-4D97-AF65-F5344CB8AC3E}">
        <p14:creationId xmlns:p14="http://schemas.microsoft.com/office/powerpoint/2010/main" val="4003216532"/>
      </p:ext>
    </p:extLst>
  </p:cSld>
  <p:clrMapOvr>
    <a:masterClrMapping/>
  </p:clrMapOvr>
  <mc:AlternateContent xmlns:mc="http://schemas.openxmlformats.org/markup-compatibility/2006" xmlns:p14="http://schemas.microsoft.com/office/powerpoint/2010/main">
    <mc:Choice Requires="p14">
      <p:transition spd="med" p14:dur="700" advTm="30589">
        <p:fade/>
      </p:transition>
    </mc:Choice>
    <mc:Fallback xmlns="">
      <p:transition spd="med" advTm="30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D46053D-1051-CEF8-6FCC-15831FCCE921}"/>
              </a:ext>
            </a:extLst>
          </p:cNvPr>
          <p:cNvSpPr>
            <a:spLocks noGrp="1"/>
          </p:cNvSpPr>
          <p:nvPr>
            <p:ph type="title"/>
          </p:nvPr>
        </p:nvSpPr>
        <p:spPr/>
        <p:txBody>
          <a:bodyPr/>
          <a:lstStyle/>
          <a:p>
            <a:r>
              <a:rPr lang="en-US"/>
              <a:t>Helping you and your families manage your benefits</a:t>
            </a:r>
          </a:p>
        </p:txBody>
      </p:sp>
      <p:sp>
        <p:nvSpPr>
          <p:cNvPr id="61" name="Rectangle 60">
            <a:extLst>
              <a:ext uri="{FF2B5EF4-FFF2-40B4-BE49-F238E27FC236}">
                <a16:creationId xmlns:a16="http://schemas.microsoft.com/office/drawing/2014/main" id="{B44570F2-C99D-6DB6-740C-B8D0BF43CE01}"/>
              </a:ext>
            </a:extLst>
          </p:cNvPr>
          <p:cNvSpPr/>
          <p:nvPr/>
        </p:nvSpPr>
        <p:spPr>
          <a:xfrm>
            <a:off x="3809795" y="3804108"/>
            <a:ext cx="36576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554387"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a:ln>
                  <a:noFill/>
                </a:ln>
                <a:solidFill>
                  <a:srgbClr val="37424A"/>
                </a:solidFill>
                <a:effectLst/>
                <a:uLnTx/>
                <a:uFillTx/>
                <a:latin typeface="Arial"/>
                <a:ea typeface="+mn-ea"/>
                <a:cs typeface="+mn-cs"/>
              </a:rPr>
              <a:t>University of California</a:t>
            </a:r>
          </a:p>
        </p:txBody>
      </p:sp>
      <p:grpSp>
        <p:nvGrpSpPr>
          <p:cNvPr id="5" name="Group 4">
            <a:extLst>
              <a:ext uri="{FF2B5EF4-FFF2-40B4-BE49-F238E27FC236}">
                <a16:creationId xmlns:a16="http://schemas.microsoft.com/office/drawing/2014/main" id="{6C39F87A-DE90-6A26-C74D-61119A479EE2}"/>
              </a:ext>
            </a:extLst>
          </p:cNvPr>
          <p:cNvGrpSpPr/>
          <p:nvPr/>
        </p:nvGrpSpPr>
        <p:grpSpPr>
          <a:xfrm>
            <a:off x="424275" y="1625468"/>
            <a:ext cx="2111868" cy="4069725"/>
            <a:chOff x="6459279" y="1289285"/>
            <a:chExt cx="2171782" cy="4588401"/>
          </a:xfrm>
        </p:grpSpPr>
        <p:grpSp>
          <p:nvGrpSpPr>
            <p:cNvPr id="9" name="Group 8">
              <a:extLst>
                <a:ext uri="{FF2B5EF4-FFF2-40B4-BE49-F238E27FC236}">
                  <a16:creationId xmlns:a16="http://schemas.microsoft.com/office/drawing/2014/main" id="{90E723C0-15B5-F081-D7C5-4264D589F74C}"/>
                </a:ext>
              </a:extLst>
            </p:cNvPr>
            <p:cNvGrpSpPr/>
            <p:nvPr/>
          </p:nvGrpSpPr>
          <p:grpSpPr>
            <a:xfrm>
              <a:off x="6528950" y="1345696"/>
              <a:ext cx="2056041" cy="4416149"/>
              <a:chOff x="6528950" y="1345696"/>
              <a:chExt cx="2056041" cy="4416149"/>
            </a:xfrm>
          </p:grpSpPr>
          <p:pic>
            <p:nvPicPr>
              <p:cNvPr id="13" name="Picture 2">
                <a:extLst>
                  <a:ext uri="{FF2B5EF4-FFF2-40B4-BE49-F238E27FC236}">
                    <a16:creationId xmlns:a16="http://schemas.microsoft.com/office/drawing/2014/main" id="{857F5A3C-13BD-C49B-E033-07F8B82561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403" b="403"/>
              <a:stretch/>
            </p:blipFill>
            <p:spPr bwMode="auto">
              <a:xfrm>
                <a:off x="6528950" y="1345696"/>
                <a:ext cx="2056041" cy="441614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F9BCFA3-A3D3-8A1A-61A7-470763B1AC26}"/>
                  </a:ext>
                </a:extLst>
              </p:cNvPr>
              <p:cNvSpPr/>
              <p:nvPr/>
            </p:nvSpPr>
            <p:spPr>
              <a:xfrm>
                <a:off x="6539921" y="1381095"/>
                <a:ext cx="1977769" cy="182132"/>
              </a:xfrm>
              <a:prstGeom prst="roundRect">
                <a:avLst>
                  <a:gd name="adj" fmla="val 50000"/>
                </a:avLst>
              </a:prstGeom>
              <a:solidFill>
                <a:srgbClr val="00426D"/>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B26D177-F340-AE98-9C23-8743C561C5F1}"/>
                  </a:ext>
                </a:extLst>
              </p:cNvPr>
              <p:cNvSpPr/>
              <p:nvPr/>
            </p:nvSpPr>
            <p:spPr>
              <a:xfrm>
                <a:off x="7237690" y="1834475"/>
                <a:ext cx="500549" cy="119942"/>
              </a:xfrm>
              <a:prstGeom prst="rect">
                <a:avLst/>
              </a:prstGeom>
              <a:solidFill>
                <a:srgbClr val="003B65"/>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a:ea typeface="+mn-ea"/>
                    <a:cs typeface="+mn-cs"/>
                  </a:rPr>
                  <a:t>Leslie</a:t>
                </a:r>
                <a:endParaRPr kumimoji="0" lang="en-US" sz="800" b="1" i="0" u="none" strike="noStrike" kern="1200" cap="none" spc="0" normalizeH="0" baseline="0" noProof="0">
                  <a:ln>
                    <a:noFill/>
                  </a:ln>
                  <a:solidFill>
                    <a:srgbClr val="FFFFFF"/>
                  </a:solidFill>
                  <a:effectLst/>
                  <a:uLnTx/>
                  <a:uFillTx/>
                  <a:latin typeface="Arial"/>
                  <a:ea typeface="+mn-ea"/>
                  <a:cs typeface="+mn-cs"/>
                </a:endParaRPr>
              </a:p>
            </p:txBody>
          </p:sp>
        </p:grpSp>
        <p:pic>
          <p:nvPicPr>
            <p:cNvPr id="11" name="Picture 10">
              <a:extLst>
                <a:ext uri="{FF2B5EF4-FFF2-40B4-BE49-F238E27FC236}">
                  <a16:creationId xmlns:a16="http://schemas.microsoft.com/office/drawing/2014/main" id="{460BA1B0-015A-BA12-2EBC-473F0D9F0DF9}"/>
                </a:ext>
              </a:extLst>
            </p:cNvPr>
            <p:cNvPicPr>
              <a:picLocks noChangeAspect="1"/>
            </p:cNvPicPr>
            <p:nvPr/>
          </p:nvPicPr>
          <p:blipFill>
            <a:blip r:embed="rId6" cstate="print">
              <a:extLst>
                <a:ext uri="{28A0092B-C50C-407E-A947-70E740481C1C}">
                  <a14:useLocalDpi xmlns:a14="http://schemas.microsoft.com/office/drawing/2010/main" val="0"/>
                </a:ext>
              </a:extLst>
            </a:blip>
            <a:srcRect t="1" b="-1891"/>
            <a:stretch/>
          </p:blipFill>
          <p:spPr>
            <a:xfrm>
              <a:off x="6459279" y="1289285"/>
              <a:ext cx="2171782" cy="4588401"/>
            </a:xfrm>
            <a:prstGeom prst="rect">
              <a:avLst/>
            </a:prstGeom>
          </p:spPr>
        </p:pic>
      </p:grpSp>
      <p:pic>
        <p:nvPicPr>
          <p:cNvPr id="38" name="Picture 37">
            <a:extLst>
              <a:ext uri="{FF2B5EF4-FFF2-40B4-BE49-F238E27FC236}">
                <a16:creationId xmlns:a16="http://schemas.microsoft.com/office/drawing/2014/main" id="{B263308E-B14B-28BA-E84A-D70F7465C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6532" y="1521055"/>
            <a:ext cx="687166" cy="4158127"/>
          </a:xfrm>
          <a:prstGeom prst="rect">
            <a:avLst/>
          </a:prstGeom>
        </p:spPr>
      </p:pic>
      <p:grpSp>
        <p:nvGrpSpPr>
          <p:cNvPr id="19" name="Group 18">
            <a:extLst>
              <a:ext uri="{FF2B5EF4-FFF2-40B4-BE49-F238E27FC236}">
                <a16:creationId xmlns:a16="http://schemas.microsoft.com/office/drawing/2014/main" id="{AD7341B7-90D8-D19C-31A1-CB07098C1EDD}"/>
              </a:ext>
            </a:extLst>
          </p:cNvPr>
          <p:cNvGrpSpPr/>
          <p:nvPr/>
        </p:nvGrpSpPr>
        <p:grpSpPr>
          <a:xfrm>
            <a:off x="2346330" y="1295042"/>
            <a:ext cx="2151103" cy="4297404"/>
            <a:chOff x="9409330" y="1289653"/>
            <a:chExt cx="2171782" cy="4588401"/>
          </a:xfrm>
        </p:grpSpPr>
        <p:sp>
          <p:nvSpPr>
            <p:cNvPr id="21" name="Rectangle: Rounded Corners 20">
              <a:extLst>
                <a:ext uri="{FF2B5EF4-FFF2-40B4-BE49-F238E27FC236}">
                  <a16:creationId xmlns:a16="http://schemas.microsoft.com/office/drawing/2014/main" id="{DE9FBCBA-53DD-1A6E-23E5-A992A54C07C9}"/>
                </a:ext>
              </a:extLst>
            </p:cNvPr>
            <p:cNvSpPr/>
            <p:nvPr/>
          </p:nvSpPr>
          <p:spPr>
            <a:xfrm>
              <a:off x="9456500" y="5174901"/>
              <a:ext cx="2077447" cy="545990"/>
            </a:xfrm>
            <a:prstGeom prst="roundRect">
              <a:avLst>
                <a:gd name="adj" fmla="val 4185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12CD9091-457A-0A64-F3F0-845ACF8D41D2}"/>
                </a:ext>
              </a:extLst>
            </p:cNvPr>
            <p:cNvGrpSpPr/>
            <p:nvPr/>
          </p:nvGrpSpPr>
          <p:grpSpPr>
            <a:xfrm>
              <a:off x="9438449" y="1348624"/>
              <a:ext cx="2105731" cy="4345305"/>
              <a:chOff x="9465941" y="1295284"/>
              <a:chExt cx="2020493" cy="4195282"/>
            </a:xfrm>
          </p:grpSpPr>
          <p:sp>
            <p:nvSpPr>
              <p:cNvPr id="27" name="Rectangle 26">
                <a:extLst>
                  <a:ext uri="{FF2B5EF4-FFF2-40B4-BE49-F238E27FC236}">
                    <a16:creationId xmlns:a16="http://schemas.microsoft.com/office/drawing/2014/main" id="{D7D15FD7-30BE-0389-5208-F38136D74BA9}"/>
                  </a:ext>
                </a:extLst>
              </p:cNvPr>
              <p:cNvSpPr/>
              <p:nvPr/>
            </p:nvSpPr>
            <p:spPr>
              <a:xfrm>
                <a:off x="9747968" y="1853249"/>
                <a:ext cx="1255923" cy="21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092" b="0" i="0" u="none" strike="noStrike" kern="1200" cap="none" spc="0" normalizeH="0" baseline="0" noProof="0">
                    <a:ln>
                      <a:noFill/>
                    </a:ln>
                    <a:solidFill>
                      <a:srgbClr val="333333"/>
                    </a:solidFill>
                    <a:effectLst/>
                    <a:uLnTx/>
                    <a:uFillTx/>
                    <a:latin typeface="Arial"/>
                    <a:ea typeface="+mn-ea"/>
                    <a:cs typeface="+mn-cs"/>
                  </a:rPr>
                  <a:t>Leslie Young</a:t>
                </a:r>
              </a:p>
            </p:txBody>
          </p:sp>
          <p:sp>
            <p:nvSpPr>
              <p:cNvPr id="28" name="Rectangle 27">
                <a:extLst>
                  <a:ext uri="{FF2B5EF4-FFF2-40B4-BE49-F238E27FC236}">
                    <a16:creationId xmlns:a16="http://schemas.microsoft.com/office/drawing/2014/main" id="{BD8E896E-ACD4-EB6A-1CAE-53740B25AB5A}"/>
                  </a:ext>
                </a:extLst>
              </p:cNvPr>
              <p:cNvSpPr/>
              <p:nvPr/>
            </p:nvSpPr>
            <p:spPr>
              <a:xfrm>
                <a:off x="9747968" y="2597967"/>
                <a:ext cx="1255923" cy="7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333333"/>
                    </a:solidFill>
                    <a:effectLst/>
                    <a:uLnTx/>
                    <a:uFillTx/>
                    <a:latin typeface="Arial"/>
                    <a:ea typeface="+mn-ea"/>
                    <a:cs typeface="+mn-cs"/>
                  </a:rPr>
                  <a:t>Colin Young</a:t>
                </a:r>
              </a:p>
            </p:txBody>
          </p:sp>
          <p:pic>
            <p:nvPicPr>
              <p:cNvPr id="29" name="Picture 2">
                <a:extLst>
                  <a:ext uri="{FF2B5EF4-FFF2-40B4-BE49-F238E27FC236}">
                    <a16:creationId xmlns:a16="http://schemas.microsoft.com/office/drawing/2014/main" id="{438E6E48-E30A-4032-862D-5744C908F3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403" b="403"/>
              <a:stretch/>
            </p:blipFill>
            <p:spPr bwMode="auto">
              <a:xfrm>
                <a:off x="9465941" y="1295284"/>
                <a:ext cx="2020493" cy="419528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1A04B992-05C1-1F2C-DE14-E943B92AC4E8}"/>
                  </a:ext>
                </a:extLst>
              </p:cNvPr>
              <p:cNvSpPr/>
              <p:nvPr/>
            </p:nvSpPr>
            <p:spPr>
              <a:xfrm>
                <a:off x="10763233" y="2841495"/>
                <a:ext cx="624857" cy="13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r" defTabSz="55438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C1C1C"/>
                    </a:solidFill>
                    <a:effectLst/>
                    <a:uLnTx/>
                    <a:uFillTx/>
                    <a:latin typeface="Arial"/>
                    <a:ea typeface="+mn-ea"/>
                    <a:cs typeface="+mn-cs"/>
                  </a:rPr>
                  <a:t>Leslie Young</a:t>
                </a:r>
              </a:p>
            </p:txBody>
          </p:sp>
          <p:sp>
            <p:nvSpPr>
              <p:cNvPr id="31" name="Rectangle 30">
                <a:extLst>
                  <a:ext uri="{FF2B5EF4-FFF2-40B4-BE49-F238E27FC236}">
                    <a16:creationId xmlns:a16="http://schemas.microsoft.com/office/drawing/2014/main" id="{D97C8020-3C1A-BBF4-C4BF-6B2B7B0B4833}"/>
                  </a:ext>
                </a:extLst>
              </p:cNvPr>
              <p:cNvSpPr/>
              <p:nvPr/>
            </p:nvSpPr>
            <p:spPr>
              <a:xfrm>
                <a:off x="9652476" y="3134428"/>
                <a:ext cx="1042987" cy="78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1C1C1C"/>
                    </a:solidFill>
                    <a:effectLst/>
                    <a:uLnTx/>
                    <a:uFillTx/>
                    <a:latin typeface="Arial"/>
                    <a:ea typeface="+mn-ea"/>
                    <a:cs typeface="+mn-cs"/>
                  </a:rPr>
                  <a:t>Colin Young</a:t>
                </a:r>
              </a:p>
            </p:txBody>
          </p:sp>
          <p:sp>
            <p:nvSpPr>
              <p:cNvPr id="34" name="Rectangle: Rounded Corners 33">
                <a:extLst>
                  <a:ext uri="{FF2B5EF4-FFF2-40B4-BE49-F238E27FC236}">
                    <a16:creationId xmlns:a16="http://schemas.microsoft.com/office/drawing/2014/main" id="{B69D860C-A1A0-91E0-6E4D-0E64A8B30E71}"/>
                  </a:ext>
                </a:extLst>
              </p:cNvPr>
              <p:cNvSpPr/>
              <p:nvPr/>
            </p:nvSpPr>
            <p:spPr>
              <a:xfrm>
                <a:off x="9576408" y="1359158"/>
                <a:ext cx="1824275" cy="78574"/>
              </a:xfrm>
              <a:prstGeom prst="roundRect">
                <a:avLst>
                  <a:gd name="adj" fmla="val 50000"/>
                </a:avLst>
              </a:prstGeom>
              <a:solidFill>
                <a:srgbClr val="00426D"/>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grpSp>
        <p:pic>
          <p:nvPicPr>
            <p:cNvPr id="25" name="Picture 24">
              <a:extLst>
                <a:ext uri="{FF2B5EF4-FFF2-40B4-BE49-F238E27FC236}">
                  <a16:creationId xmlns:a16="http://schemas.microsoft.com/office/drawing/2014/main" id="{00F53510-1F8F-3A87-8B73-B1F302E50973}"/>
                </a:ext>
              </a:extLst>
            </p:cNvPr>
            <p:cNvPicPr>
              <a:picLocks noChangeAspect="1"/>
            </p:cNvPicPr>
            <p:nvPr/>
          </p:nvPicPr>
          <p:blipFill>
            <a:blip r:embed="rId6" cstate="print">
              <a:extLst>
                <a:ext uri="{28A0092B-C50C-407E-A947-70E740481C1C}">
                  <a14:useLocalDpi xmlns:a14="http://schemas.microsoft.com/office/drawing/2010/main" val="0"/>
                </a:ext>
              </a:extLst>
            </a:blip>
            <a:srcRect t="1" b="-1891"/>
            <a:stretch/>
          </p:blipFill>
          <p:spPr>
            <a:xfrm>
              <a:off x="9409330" y="1289653"/>
              <a:ext cx="2171782" cy="4588401"/>
            </a:xfrm>
            <a:prstGeom prst="rect">
              <a:avLst/>
            </a:prstGeom>
          </p:spPr>
        </p:pic>
      </p:grpSp>
      <p:sp>
        <p:nvSpPr>
          <p:cNvPr id="14" name="Google Shape;1231;p42">
            <a:extLst>
              <a:ext uri="{FF2B5EF4-FFF2-40B4-BE49-F238E27FC236}">
                <a16:creationId xmlns:a16="http://schemas.microsoft.com/office/drawing/2014/main" id="{68FC9C4A-EC78-5D3F-569B-CA57F2F9DCAD}"/>
              </a:ext>
            </a:extLst>
          </p:cNvPr>
          <p:cNvSpPr/>
          <p:nvPr/>
        </p:nvSpPr>
        <p:spPr>
          <a:xfrm>
            <a:off x="5496064" y="1168268"/>
            <a:ext cx="6121399"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With MyBenefits and the MetLife Mobile App, you can…</a:t>
            </a:r>
          </a:p>
        </p:txBody>
      </p:sp>
      <p:grpSp>
        <p:nvGrpSpPr>
          <p:cNvPr id="6" name="Group 5">
            <a:extLst>
              <a:ext uri="{FF2B5EF4-FFF2-40B4-BE49-F238E27FC236}">
                <a16:creationId xmlns:a16="http://schemas.microsoft.com/office/drawing/2014/main" id="{C4EDF533-EE27-CDE0-777F-BC94494BB9A4}"/>
              </a:ext>
            </a:extLst>
          </p:cNvPr>
          <p:cNvGrpSpPr/>
          <p:nvPr/>
        </p:nvGrpSpPr>
        <p:grpSpPr>
          <a:xfrm>
            <a:off x="5699307" y="2096734"/>
            <a:ext cx="5709321" cy="307122"/>
            <a:chOff x="4869058" y="2491186"/>
            <a:chExt cx="6313962" cy="307122"/>
          </a:xfrm>
        </p:grpSpPr>
        <p:sp>
          <p:nvSpPr>
            <p:cNvPr id="35" name="Rectangle 34">
              <a:extLst>
                <a:ext uri="{FF2B5EF4-FFF2-40B4-BE49-F238E27FC236}">
                  <a16:creationId xmlns:a16="http://schemas.microsoft.com/office/drawing/2014/main" id="{BF936046-059F-41B8-A849-2F5B92D1591E}"/>
                </a:ext>
              </a:extLst>
            </p:cNvPr>
            <p:cNvSpPr/>
            <p:nvPr/>
          </p:nvSpPr>
          <p:spPr>
            <a:xfrm>
              <a:off x="8410136" y="2560108"/>
              <a:ext cx="2772884"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Estimate dental </a:t>
              </a:r>
            </a:p>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procedure costs</a:t>
              </a:r>
            </a:p>
          </p:txBody>
        </p:sp>
        <p:sp>
          <p:nvSpPr>
            <p:cNvPr id="33" name="Rectangle 32">
              <a:extLst>
                <a:ext uri="{FF2B5EF4-FFF2-40B4-BE49-F238E27FC236}">
                  <a16:creationId xmlns:a16="http://schemas.microsoft.com/office/drawing/2014/main" id="{EE38F773-BEDB-5B29-E6E0-A9448E876B6C}"/>
                </a:ext>
              </a:extLst>
            </p:cNvPr>
            <p:cNvSpPr/>
            <p:nvPr/>
          </p:nvSpPr>
          <p:spPr>
            <a:xfrm>
              <a:off x="4869058" y="2491186"/>
              <a:ext cx="2772884" cy="30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View plan design details and </a:t>
              </a:r>
              <a:r>
                <a:rPr kumimoji="0" lang="en-GB" sz="1600" b="0" i="0" u="none" strike="noStrike" kern="1200" cap="none" spc="0" normalizeH="0" baseline="0" noProof="0" err="1">
                  <a:ln>
                    <a:noFill/>
                  </a:ln>
                  <a:solidFill>
                    <a:srgbClr val="333333"/>
                  </a:solidFill>
                  <a:effectLst/>
                  <a:uLnTx/>
                  <a:uFillTx/>
                  <a:latin typeface="Arial"/>
                  <a:ea typeface="+mn-ea"/>
                  <a:cs typeface="+mn-cs"/>
                </a:rPr>
                <a:t>enrollment</a:t>
              </a:r>
              <a:r>
                <a:rPr kumimoji="0" lang="en-GB" sz="1600" b="0" i="0" u="none" strike="noStrike" kern="1200" cap="none" spc="0" normalizeH="0" baseline="0" noProof="0">
                  <a:ln>
                    <a:noFill/>
                  </a:ln>
                  <a:solidFill>
                    <a:srgbClr val="333333"/>
                  </a:solidFill>
                  <a:effectLst/>
                  <a:uLnTx/>
                  <a:uFillTx/>
                  <a:latin typeface="Arial"/>
                  <a:ea typeface="+mn-ea"/>
                  <a:cs typeface="+mn-cs"/>
                </a:rPr>
                <a:t> status for all products</a:t>
              </a:r>
            </a:p>
          </p:txBody>
        </p:sp>
      </p:grpSp>
      <p:grpSp>
        <p:nvGrpSpPr>
          <p:cNvPr id="4" name="Group 3">
            <a:extLst>
              <a:ext uri="{FF2B5EF4-FFF2-40B4-BE49-F238E27FC236}">
                <a16:creationId xmlns:a16="http://schemas.microsoft.com/office/drawing/2014/main" id="{32BFAC70-C98C-25BB-3917-6001DB843D03}"/>
              </a:ext>
            </a:extLst>
          </p:cNvPr>
          <p:cNvGrpSpPr/>
          <p:nvPr/>
        </p:nvGrpSpPr>
        <p:grpSpPr>
          <a:xfrm>
            <a:off x="5679735" y="3037845"/>
            <a:ext cx="5709321" cy="230343"/>
            <a:chOff x="4869057" y="3171288"/>
            <a:chExt cx="6313961" cy="169277"/>
          </a:xfrm>
        </p:grpSpPr>
        <p:sp>
          <p:nvSpPr>
            <p:cNvPr id="36" name="Rectangle 35">
              <a:extLst>
                <a:ext uri="{FF2B5EF4-FFF2-40B4-BE49-F238E27FC236}">
                  <a16:creationId xmlns:a16="http://schemas.microsoft.com/office/drawing/2014/main" id="{278E066D-78DA-8E1A-7FCD-CF03DD0BE199}"/>
                </a:ext>
              </a:extLst>
            </p:cNvPr>
            <p:cNvSpPr/>
            <p:nvPr/>
          </p:nvSpPr>
          <p:spPr>
            <a:xfrm>
              <a:off x="8410134" y="3171288"/>
              <a:ext cx="2772884"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Access health library and educational tools</a:t>
              </a:r>
            </a:p>
          </p:txBody>
        </p:sp>
        <p:sp>
          <p:nvSpPr>
            <p:cNvPr id="17" name="Rectangle 16">
              <a:extLst>
                <a:ext uri="{FF2B5EF4-FFF2-40B4-BE49-F238E27FC236}">
                  <a16:creationId xmlns:a16="http://schemas.microsoft.com/office/drawing/2014/main" id="{DE76B774-1748-090D-FA61-EDBAB46339BE}"/>
                </a:ext>
              </a:extLst>
            </p:cNvPr>
            <p:cNvSpPr/>
            <p:nvPr/>
          </p:nvSpPr>
          <p:spPr>
            <a:xfrm>
              <a:off x="4869057" y="3179722"/>
              <a:ext cx="2772884" cy="153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US" sz="1600" b="0" i="0" u="none" strike="noStrike" kern="1200" cap="none" spc="0" normalizeH="0" baseline="0" noProof="0">
                  <a:ln>
                    <a:noFill/>
                  </a:ln>
                  <a:solidFill>
                    <a:srgbClr val="333333"/>
                  </a:solidFill>
                  <a:effectLst/>
                  <a:uLnTx/>
                  <a:uFillTx/>
                  <a:latin typeface="Arial"/>
                  <a:ea typeface="+mn-ea"/>
                  <a:cs typeface="+mn-cs"/>
                </a:rPr>
                <a:t>Find a dentist and </a:t>
              </a:r>
            </a:p>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US" sz="1600" b="0" i="0" u="none" strike="noStrike" kern="1200" cap="none" spc="0" normalizeH="0" baseline="0" noProof="0">
                  <a:ln>
                    <a:noFill/>
                  </a:ln>
                  <a:solidFill>
                    <a:srgbClr val="333333"/>
                  </a:solidFill>
                  <a:effectLst/>
                  <a:uLnTx/>
                  <a:uFillTx/>
                  <a:latin typeface="Arial"/>
                  <a:ea typeface="+mn-ea"/>
                  <a:cs typeface="+mn-cs"/>
                </a:rPr>
                <a:t>SpotLite provider</a:t>
              </a:r>
            </a:p>
          </p:txBody>
        </p:sp>
      </p:grpSp>
      <p:grpSp>
        <p:nvGrpSpPr>
          <p:cNvPr id="2" name="Group 1">
            <a:extLst>
              <a:ext uri="{FF2B5EF4-FFF2-40B4-BE49-F238E27FC236}">
                <a16:creationId xmlns:a16="http://schemas.microsoft.com/office/drawing/2014/main" id="{49B4B242-F5A6-3402-4CC3-7E597F6DB643}"/>
              </a:ext>
            </a:extLst>
          </p:cNvPr>
          <p:cNvGrpSpPr/>
          <p:nvPr/>
        </p:nvGrpSpPr>
        <p:grpSpPr>
          <a:xfrm>
            <a:off x="5733399" y="4778860"/>
            <a:ext cx="5675228" cy="404212"/>
            <a:chOff x="4928405" y="4754590"/>
            <a:chExt cx="6276258" cy="337172"/>
          </a:xfrm>
        </p:grpSpPr>
        <p:sp>
          <p:nvSpPr>
            <p:cNvPr id="43" name="Rectangle 42">
              <a:extLst>
                <a:ext uri="{FF2B5EF4-FFF2-40B4-BE49-F238E27FC236}">
                  <a16:creationId xmlns:a16="http://schemas.microsoft.com/office/drawing/2014/main" id="{99510938-C601-3B78-641D-07F1EC6A809C}"/>
                </a:ext>
              </a:extLst>
            </p:cNvPr>
            <p:cNvSpPr/>
            <p:nvPr/>
          </p:nvSpPr>
          <p:spPr>
            <a:xfrm>
              <a:off x="8431779" y="4754590"/>
              <a:ext cx="2772884"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File a dental claim online</a:t>
              </a:r>
            </a:p>
          </p:txBody>
        </p:sp>
        <p:sp>
          <p:nvSpPr>
            <p:cNvPr id="20" name="Rectangle 19">
              <a:extLst>
                <a:ext uri="{FF2B5EF4-FFF2-40B4-BE49-F238E27FC236}">
                  <a16:creationId xmlns:a16="http://schemas.microsoft.com/office/drawing/2014/main" id="{71D23A95-AFE3-90CF-523B-D0BC72D22637}"/>
                </a:ext>
              </a:extLst>
            </p:cNvPr>
            <p:cNvSpPr/>
            <p:nvPr/>
          </p:nvSpPr>
          <p:spPr>
            <a:xfrm>
              <a:off x="4928405" y="4784640"/>
              <a:ext cx="2772884" cy="307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View and print Dental ID cards; or add </a:t>
              </a:r>
            </a:p>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to Apple Wallet</a:t>
              </a:r>
            </a:p>
          </p:txBody>
        </p:sp>
      </p:grpSp>
      <p:grpSp>
        <p:nvGrpSpPr>
          <p:cNvPr id="3" name="Group 2">
            <a:extLst>
              <a:ext uri="{FF2B5EF4-FFF2-40B4-BE49-F238E27FC236}">
                <a16:creationId xmlns:a16="http://schemas.microsoft.com/office/drawing/2014/main" id="{2DFE52D9-6116-AE57-222E-E582599D9AB2}"/>
              </a:ext>
            </a:extLst>
          </p:cNvPr>
          <p:cNvGrpSpPr/>
          <p:nvPr/>
        </p:nvGrpSpPr>
        <p:grpSpPr>
          <a:xfrm>
            <a:off x="5705932" y="3874022"/>
            <a:ext cx="5709322" cy="250124"/>
            <a:chOff x="4869058" y="3856200"/>
            <a:chExt cx="6313962" cy="169277"/>
          </a:xfrm>
        </p:grpSpPr>
        <p:sp>
          <p:nvSpPr>
            <p:cNvPr id="18" name="Rectangle 17">
              <a:extLst>
                <a:ext uri="{FF2B5EF4-FFF2-40B4-BE49-F238E27FC236}">
                  <a16:creationId xmlns:a16="http://schemas.microsoft.com/office/drawing/2014/main" id="{FA0CCDDD-4C01-F39F-8B03-C9955CF877E1}"/>
                </a:ext>
              </a:extLst>
            </p:cNvPr>
            <p:cNvSpPr/>
            <p:nvPr/>
          </p:nvSpPr>
          <p:spPr>
            <a:xfrm>
              <a:off x="4869058" y="3864058"/>
              <a:ext cx="2772884" cy="153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Check recent claims </a:t>
              </a:r>
            </a:p>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and status</a:t>
              </a:r>
            </a:p>
          </p:txBody>
        </p:sp>
        <p:sp>
          <p:nvSpPr>
            <p:cNvPr id="45" name="Rectangle 44">
              <a:extLst>
                <a:ext uri="{FF2B5EF4-FFF2-40B4-BE49-F238E27FC236}">
                  <a16:creationId xmlns:a16="http://schemas.microsoft.com/office/drawing/2014/main" id="{01A231DC-F3D1-2BEC-2A71-64A818C09AD2}"/>
                </a:ext>
              </a:extLst>
            </p:cNvPr>
            <p:cNvSpPr/>
            <p:nvPr/>
          </p:nvSpPr>
          <p:spPr>
            <a:xfrm>
              <a:off x="8410136" y="3856200"/>
              <a:ext cx="2772884"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Virtual assistant </a:t>
              </a:r>
            </a:p>
            <a:p>
              <a:pPr marL="0" marR="0" lvl="1" indent="0" algn="ctr" defTabSz="457200" rtl="0" eaLnBrk="1" fontAlgn="auto" latinLnBrk="0" hangingPunct="1">
                <a:lnSpc>
                  <a:spcPct val="100000"/>
                </a:lnSpc>
                <a:spcBef>
                  <a:spcPts val="0"/>
                </a:spcBef>
                <a:spcAft>
                  <a:spcPts val="0"/>
                </a:spcAft>
                <a:buClr>
                  <a:prstClr val="black"/>
                </a:buClr>
                <a:buSzPct val="125000"/>
                <a:buFontTx/>
                <a:buNone/>
                <a:tabLst/>
                <a:defRPr/>
              </a:pPr>
              <a:r>
                <a:rPr kumimoji="0" lang="en-GB" sz="1600" b="0" i="0" u="none" strike="noStrike" kern="1200" cap="none" spc="0" normalizeH="0" baseline="0" noProof="0">
                  <a:ln>
                    <a:noFill/>
                  </a:ln>
                  <a:solidFill>
                    <a:srgbClr val="333333"/>
                  </a:solidFill>
                  <a:effectLst/>
                  <a:uLnTx/>
                  <a:uFillTx/>
                  <a:latin typeface="Arial"/>
                  <a:ea typeface="+mn-ea"/>
                  <a:cs typeface="+mn-cs"/>
                </a:rPr>
                <a:t>available 24/7</a:t>
              </a:r>
            </a:p>
          </p:txBody>
        </p:sp>
      </p:grpSp>
      <p:grpSp>
        <p:nvGrpSpPr>
          <p:cNvPr id="7" name="Group 6">
            <a:extLst>
              <a:ext uri="{FF2B5EF4-FFF2-40B4-BE49-F238E27FC236}">
                <a16:creationId xmlns:a16="http://schemas.microsoft.com/office/drawing/2014/main" id="{9920071C-B65A-2268-6C9E-935E45D08661}"/>
              </a:ext>
            </a:extLst>
          </p:cNvPr>
          <p:cNvGrpSpPr/>
          <p:nvPr/>
        </p:nvGrpSpPr>
        <p:grpSpPr>
          <a:xfrm>
            <a:off x="5699306" y="2722553"/>
            <a:ext cx="5709322" cy="61066"/>
            <a:chOff x="4869058" y="3026355"/>
            <a:chExt cx="6313962" cy="0"/>
          </a:xfrm>
        </p:grpSpPr>
        <p:cxnSp>
          <p:nvCxnSpPr>
            <p:cNvPr id="23" name="Straight Connector 22">
              <a:extLst>
                <a:ext uri="{FF2B5EF4-FFF2-40B4-BE49-F238E27FC236}">
                  <a16:creationId xmlns:a16="http://schemas.microsoft.com/office/drawing/2014/main" id="{BCA55CBA-D0DB-606F-B4DE-C5BF8484DC2E}"/>
                </a:ext>
              </a:extLst>
            </p:cNvPr>
            <p:cNvCxnSpPr>
              <a:cxnSpLocks/>
            </p:cNvCxnSpPr>
            <p:nvPr/>
          </p:nvCxnSpPr>
          <p:spPr>
            <a:xfrm>
              <a:off x="4869058" y="3026355"/>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1DD2091-7C8A-1D2B-5A16-B61CFEC10133}"/>
                </a:ext>
              </a:extLst>
            </p:cNvPr>
            <p:cNvCxnSpPr>
              <a:cxnSpLocks/>
            </p:cNvCxnSpPr>
            <p:nvPr/>
          </p:nvCxnSpPr>
          <p:spPr>
            <a:xfrm>
              <a:off x="8410136" y="3026355"/>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FBF779BF-6BDC-B89C-CE3A-833AB90A7005}"/>
              </a:ext>
            </a:extLst>
          </p:cNvPr>
          <p:cNvGrpSpPr/>
          <p:nvPr/>
        </p:nvGrpSpPr>
        <p:grpSpPr>
          <a:xfrm>
            <a:off x="5699306" y="3572239"/>
            <a:ext cx="5709322" cy="102987"/>
            <a:chOff x="4869058" y="3636011"/>
            <a:chExt cx="6313962" cy="0"/>
          </a:xfrm>
        </p:grpSpPr>
        <p:cxnSp>
          <p:nvCxnSpPr>
            <p:cNvPr id="24" name="Straight Connector 23">
              <a:extLst>
                <a:ext uri="{FF2B5EF4-FFF2-40B4-BE49-F238E27FC236}">
                  <a16:creationId xmlns:a16="http://schemas.microsoft.com/office/drawing/2014/main" id="{AD3345DC-9697-ADFF-B0B6-98C362D38614}"/>
                </a:ext>
              </a:extLst>
            </p:cNvPr>
            <p:cNvCxnSpPr>
              <a:cxnSpLocks/>
            </p:cNvCxnSpPr>
            <p:nvPr/>
          </p:nvCxnSpPr>
          <p:spPr>
            <a:xfrm>
              <a:off x="4869058" y="3636011"/>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7BC6CE7-5C0D-7B51-185F-67C3D5E32E4B}"/>
                </a:ext>
              </a:extLst>
            </p:cNvPr>
            <p:cNvCxnSpPr>
              <a:cxnSpLocks/>
            </p:cNvCxnSpPr>
            <p:nvPr/>
          </p:nvCxnSpPr>
          <p:spPr>
            <a:xfrm>
              <a:off x="8410136" y="3636011"/>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56FF4BC-804C-2C5B-02B5-52F718CA6D93}"/>
              </a:ext>
            </a:extLst>
          </p:cNvPr>
          <p:cNvGrpSpPr/>
          <p:nvPr/>
        </p:nvGrpSpPr>
        <p:grpSpPr>
          <a:xfrm>
            <a:off x="5705932" y="4460998"/>
            <a:ext cx="5692794" cy="0"/>
            <a:chOff x="2878903" y="4778203"/>
            <a:chExt cx="6295684" cy="0"/>
          </a:xfrm>
        </p:grpSpPr>
        <p:cxnSp>
          <p:nvCxnSpPr>
            <p:cNvPr id="26" name="Straight Connector 25">
              <a:extLst>
                <a:ext uri="{FF2B5EF4-FFF2-40B4-BE49-F238E27FC236}">
                  <a16:creationId xmlns:a16="http://schemas.microsoft.com/office/drawing/2014/main" id="{B9F2C017-7FBD-19CB-51CB-9FC67C82CDEF}"/>
                </a:ext>
              </a:extLst>
            </p:cNvPr>
            <p:cNvCxnSpPr>
              <a:cxnSpLocks/>
            </p:cNvCxnSpPr>
            <p:nvPr/>
          </p:nvCxnSpPr>
          <p:spPr>
            <a:xfrm>
              <a:off x="2878903" y="4778203"/>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F0E6C85-27B4-45C4-3790-0AB3DF1D3EA5}"/>
                </a:ext>
              </a:extLst>
            </p:cNvPr>
            <p:cNvCxnSpPr>
              <a:cxnSpLocks/>
            </p:cNvCxnSpPr>
            <p:nvPr/>
          </p:nvCxnSpPr>
          <p:spPr>
            <a:xfrm>
              <a:off x="6401703" y="4778203"/>
              <a:ext cx="277288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9" name="Google Shape;1231;p42">
            <a:extLst>
              <a:ext uri="{FF2B5EF4-FFF2-40B4-BE49-F238E27FC236}">
                <a16:creationId xmlns:a16="http://schemas.microsoft.com/office/drawing/2014/main" id="{A201AAE3-6595-B2E8-B64A-A5C841343247}"/>
              </a:ext>
            </a:extLst>
          </p:cNvPr>
          <p:cNvSpPr/>
          <p:nvPr/>
        </p:nvSpPr>
        <p:spPr>
          <a:xfrm>
            <a:off x="5534748" y="5524350"/>
            <a:ext cx="61214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55438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1E2965"/>
              </a:solidFill>
              <a:effectLst/>
              <a:uLnTx/>
              <a:uFillTx/>
              <a:latin typeface="Arial"/>
              <a:ea typeface="+mn-ea"/>
              <a:cs typeface="Open Sans Bold"/>
            </a:endParaRPr>
          </a:p>
        </p:txBody>
      </p:sp>
      <p:cxnSp>
        <p:nvCxnSpPr>
          <p:cNvPr id="32" name="Straight Connector 31">
            <a:extLst>
              <a:ext uri="{FF2B5EF4-FFF2-40B4-BE49-F238E27FC236}">
                <a16:creationId xmlns:a16="http://schemas.microsoft.com/office/drawing/2014/main" id="{BE7AB383-A6FA-943E-5DA4-85DC75FF9F98}"/>
              </a:ext>
            </a:extLst>
          </p:cNvPr>
          <p:cNvCxnSpPr>
            <a:cxnSpLocks/>
          </p:cNvCxnSpPr>
          <p:nvPr/>
        </p:nvCxnSpPr>
        <p:spPr>
          <a:xfrm flipV="1">
            <a:off x="8615813" y="2385768"/>
            <a:ext cx="0" cy="239779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6" name="Audio 45">
            <a:hlinkClick r:id="" action="ppaction://media"/>
            <a:extLst>
              <a:ext uri="{FF2B5EF4-FFF2-40B4-BE49-F238E27FC236}">
                <a16:creationId xmlns:a16="http://schemas.microsoft.com/office/drawing/2014/main" id="{67ECFE00-0EEB-2C6F-9115-DB036E3EECA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798784" y="5349757"/>
            <a:ext cx="1592632" cy="1592632"/>
          </a:xfrm>
          <a:prstGeom prst="ellipse">
            <a:avLst/>
          </a:prstGeom>
        </p:spPr>
      </p:pic>
    </p:spTree>
    <p:extLst>
      <p:ext uri="{BB962C8B-B14F-4D97-AF65-F5344CB8AC3E}">
        <p14:creationId xmlns:p14="http://schemas.microsoft.com/office/powerpoint/2010/main" val="1069272748"/>
      </p:ext>
    </p:extLst>
  </p:cSld>
  <p:clrMapOvr>
    <a:masterClrMapping/>
  </p:clrMapOvr>
  <mc:AlternateContent xmlns:mc="http://schemas.openxmlformats.org/markup-compatibility/2006" xmlns:p14="http://schemas.microsoft.com/office/powerpoint/2010/main">
    <mc:Choice Requires="p14">
      <p:transition spd="med" p14:dur="700" advTm="22268">
        <p:fade/>
      </p:transition>
    </mc:Choice>
    <mc:Fallback xmlns="">
      <p:transition spd="med" advTm="22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5539-0203-009A-6F9E-754D0BE964F6}"/>
            </a:ext>
          </a:extLst>
        </p:cNvPr>
        <p:cNvGrpSpPr/>
        <p:nvPr/>
      </p:nvGrpSpPr>
      <p:grpSpPr>
        <a:xfrm>
          <a:off x="0" y="0"/>
          <a:ext cx="0" cy="0"/>
          <a:chOff x="0" y="0"/>
          <a:chExt cx="0" cy="0"/>
        </a:xfrm>
      </p:grpSpPr>
      <p:pic>
        <p:nvPicPr>
          <p:cNvPr id="17" name="Picture 16" descr="A person sitting in a chair with a doctor in the background&#10;&#10;AI-generated content may be incorrect.">
            <a:extLst>
              <a:ext uri="{FF2B5EF4-FFF2-40B4-BE49-F238E27FC236}">
                <a16:creationId xmlns:a16="http://schemas.microsoft.com/office/drawing/2014/main" id="{A8449ED5-7F13-B256-58CE-D936562B1E7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941" b="5941"/>
          <a:stretch>
            <a:fillRect/>
          </a:stretch>
        </p:blipFill>
        <p:spPr>
          <a:xfrm>
            <a:off x="0" y="13272"/>
            <a:ext cx="4113213" cy="6247618"/>
          </a:xfrm>
          <a:prstGeom prst="rect">
            <a:avLst/>
          </a:prstGeom>
        </p:spPr>
      </p:pic>
      <p:sp>
        <p:nvSpPr>
          <p:cNvPr id="5" name="Rectangle 4">
            <a:extLst>
              <a:ext uri="{FF2B5EF4-FFF2-40B4-BE49-F238E27FC236}">
                <a16:creationId xmlns:a16="http://schemas.microsoft.com/office/drawing/2014/main" id="{F86A75A1-0D9C-E3EC-D49F-4E4EFFA6DCBE}"/>
              </a:ext>
            </a:extLst>
          </p:cNvPr>
          <p:cNvSpPr>
            <a:spLocks/>
          </p:cNvSpPr>
          <p:nvPr/>
        </p:nvSpPr>
        <p:spPr>
          <a:xfrm>
            <a:off x="-1" y="0"/>
            <a:ext cx="4113213" cy="6292594"/>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marL="0" marR="0" lvl="0" indent="0" algn="l" defTabSz="554387" rtl="0" eaLnBrk="1" fontAlgn="auto" latinLnBrk="0" hangingPunct="1">
              <a:lnSpc>
                <a:spcPct val="90000"/>
              </a:lnSpc>
              <a:spcBef>
                <a:spcPts val="607"/>
              </a:spcBef>
              <a:spcAft>
                <a:spcPts val="0"/>
              </a:spcAft>
              <a:buClrTx/>
              <a:buSzTx/>
              <a:buFontTx/>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39">
            <a:extLst>
              <a:ext uri="{FF2B5EF4-FFF2-40B4-BE49-F238E27FC236}">
                <a16:creationId xmlns:a16="http://schemas.microsoft.com/office/drawing/2014/main" id="{67853DEF-9BDE-7CEF-885A-5A6F1C3211A9}"/>
              </a:ext>
            </a:extLst>
          </p:cNvPr>
          <p:cNvSpPr>
            <a:spLocks noGrp="1"/>
          </p:cNvSpPr>
          <p:nvPr>
            <p:ph type="body" sz="quarter" idx="10"/>
          </p:nvPr>
        </p:nvSpPr>
        <p:spPr>
          <a:xfrm>
            <a:off x="596896" y="775132"/>
            <a:ext cx="2799606" cy="4708981"/>
          </a:xfrm>
        </p:spPr>
        <p:txBody>
          <a:bodyPr>
            <a:noAutofit/>
          </a:bodyPr>
          <a:lstStyle/>
          <a:p>
            <a:r>
              <a:rPr lang="en-US" sz="3600" dirty="0"/>
              <a:t>Why MetLife Dental?</a:t>
            </a:r>
          </a:p>
        </p:txBody>
      </p:sp>
      <p:sp>
        <p:nvSpPr>
          <p:cNvPr id="2" name="Rectangle 1">
            <a:extLst>
              <a:ext uri="{FF2B5EF4-FFF2-40B4-BE49-F238E27FC236}">
                <a16:creationId xmlns:a16="http://schemas.microsoft.com/office/drawing/2014/main" id="{5A32377C-280D-061B-49E0-19070F2BAE6E}"/>
              </a:ext>
            </a:extLst>
          </p:cNvPr>
          <p:cNvSpPr/>
          <p:nvPr/>
        </p:nvSpPr>
        <p:spPr>
          <a:xfrm>
            <a:off x="292652" y="292100"/>
            <a:ext cx="3415195" cy="5955556"/>
          </a:xfrm>
          <a:custGeom>
            <a:avLst/>
            <a:gdLst>
              <a:gd name="connsiteX0" fmla="*/ 0 w 3415195"/>
              <a:gd name="connsiteY0" fmla="*/ 0 h 5955556"/>
              <a:gd name="connsiteX1" fmla="*/ 3415195 w 3415195"/>
              <a:gd name="connsiteY1" fmla="*/ 0 h 5955556"/>
              <a:gd name="connsiteX2" fmla="*/ 3415195 w 3415195"/>
              <a:gd name="connsiteY2" fmla="*/ 5955556 h 5955556"/>
              <a:gd name="connsiteX3" fmla="*/ 0 w 3415195"/>
              <a:gd name="connsiteY3" fmla="*/ 5955556 h 5955556"/>
              <a:gd name="connsiteX4" fmla="*/ 0 w 3415195"/>
              <a:gd name="connsiteY4" fmla="*/ 0 h 5955556"/>
              <a:gd name="connsiteX0" fmla="*/ 0 w 3415195"/>
              <a:gd name="connsiteY0" fmla="*/ 0 h 5969552"/>
              <a:gd name="connsiteX1" fmla="*/ 3415195 w 3415195"/>
              <a:gd name="connsiteY1" fmla="*/ 0 h 5969552"/>
              <a:gd name="connsiteX2" fmla="*/ 3415195 w 3415195"/>
              <a:gd name="connsiteY2" fmla="*/ 5955556 h 5969552"/>
              <a:gd name="connsiteX3" fmla="*/ 1625600 w 3415195"/>
              <a:gd name="connsiteY3" fmla="*/ 5969552 h 5969552"/>
              <a:gd name="connsiteX4" fmla="*/ 0 w 3415195"/>
              <a:gd name="connsiteY4" fmla="*/ 5955556 h 5969552"/>
              <a:gd name="connsiteX5" fmla="*/ 0 w 3415195"/>
              <a:gd name="connsiteY5" fmla="*/ 0 h 5969552"/>
              <a:gd name="connsiteX0" fmla="*/ 1625600 w 3415195"/>
              <a:gd name="connsiteY0" fmla="*/ 5969552 h 6060992"/>
              <a:gd name="connsiteX1" fmla="*/ 0 w 3415195"/>
              <a:gd name="connsiteY1" fmla="*/ 5955556 h 6060992"/>
              <a:gd name="connsiteX2" fmla="*/ 0 w 3415195"/>
              <a:gd name="connsiteY2" fmla="*/ 0 h 6060992"/>
              <a:gd name="connsiteX3" fmla="*/ 3415195 w 3415195"/>
              <a:gd name="connsiteY3" fmla="*/ 0 h 6060992"/>
              <a:gd name="connsiteX4" fmla="*/ 3415195 w 3415195"/>
              <a:gd name="connsiteY4" fmla="*/ 5955556 h 6060992"/>
              <a:gd name="connsiteX5" fmla="*/ 1717040 w 3415195"/>
              <a:gd name="connsiteY5" fmla="*/ 6060992 h 6060992"/>
              <a:gd name="connsiteX0" fmla="*/ 1625600 w 3415195"/>
              <a:gd name="connsiteY0" fmla="*/ 5969552 h 5969552"/>
              <a:gd name="connsiteX1" fmla="*/ 0 w 3415195"/>
              <a:gd name="connsiteY1" fmla="*/ 5955556 h 5969552"/>
              <a:gd name="connsiteX2" fmla="*/ 0 w 3415195"/>
              <a:gd name="connsiteY2" fmla="*/ 0 h 5969552"/>
              <a:gd name="connsiteX3" fmla="*/ 3415195 w 3415195"/>
              <a:gd name="connsiteY3" fmla="*/ 0 h 5969552"/>
              <a:gd name="connsiteX4" fmla="*/ 3415195 w 3415195"/>
              <a:gd name="connsiteY4" fmla="*/ 5955556 h 5969552"/>
              <a:gd name="connsiteX0" fmla="*/ 0 w 3415195"/>
              <a:gd name="connsiteY0" fmla="*/ 5955556 h 5955556"/>
              <a:gd name="connsiteX1" fmla="*/ 0 w 3415195"/>
              <a:gd name="connsiteY1" fmla="*/ 0 h 5955556"/>
              <a:gd name="connsiteX2" fmla="*/ 3415195 w 3415195"/>
              <a:gd name="connsiteY2" fmla="*/ 0 h 5955556"/>
              <a:gd name="connsiteX3" fmla="*/ 3415195 w 3415195"/>
              <a:gd name="connsiteY3" fmla="*/ 5955556 h 5955556"/>
            </a:gdLst>
            <a:ahLst/>
            <a:cxnLst>
              <a:cxn ang="0">
                <a:pos x="connsiteX0" y="connsiteY0"/>
              </a:cxn>
              <a:cxn ang="0">
                <a:pos x="connsiteX1" y="connsiteY1"/>
              </a:cxn>
              <a:cxn ang="0">
                <a:pos x="connsiteX2" y="connsiteY2"/>
              </a:cxn>
              <a:cxn ang="0">
                <a:pos x="connsiteX3" y="connsiteY3"/>
              </a:cxn>
            </a:cxnLst>
            <a:rect l="l" t="t" r="r" b="b"/>
            <a:pathLst>
              <a:path w="3415195" h="5955556">
                <a:moveTo>
                  <a:pt x="0" y="5955556"/>
                </a:moveTo>
                <a:lnTo>
                  <a:pt x="0" y="0"/>
                </a:lnTo>
                <a:lnTo>
                  <a:pt x="3415195" y="0"/>
                </a:lnTo>
                <a:lnTo>
                  <a:pt x="3415195" y="5955556"/>
                </a:ln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74E7E1CB-D0A6-AEF3-C7DF-C475A5CF5232}"/>
              </a:ext>
            </a:extLst>
          </p:cNvPr>
          <p:cNvCxnSpPr>
            <a:cxnSpLocks/>
          </p:cNvCxnSpPr>
          <p:nvPr/>
        </p:nvCxnSpPr>
        <p:spPr>
          <a:xfrm>
            <a:off x="4597398" y="544710"/>
            <a:ext cx="6997706" cy="0"/>
          </a:xfrm>
          <a:prstGeom prst="line">
            <a:avLst/>
          </a:prstGeom>
          <a:noFill/>
          <a:ln w="12700" cap="flat" cmpd="sng" algn="ctr">
            <a:solidFill>
              <a:schemeClr val="bg1">
                <a:lumMod val="75000"/>
              </a:schemeClr>
            </a:solidFill>
            <a:prstDash val="solid"/>
            <a:miter lim="800000"/>
          </a:ln>
          <a:effectLst/>
        </p:spPr>
      </p:cxnSp>
      <p:cxnSp>
        <p:nvCxnSpPr>
          <p:cNvPr id="11" name="Straight Connector 10">
            <a:extLst>
              <a:ext uri="{FF2B5EF4-FFF2-40B4-BE49-F238E27FC236}">
                <a16:creationId xmlns:a16="http://schemas.microsoft.com/office/drawing/2014/main" id="{C5A899D7-8872-AE47-A41C-04F7F1F376A1}"/>
              </a:ext>
            </a:extLst>
          </p:cNvPr>
          <p:cNvCxnSpPr>
            <a:cxnSpLocks/>
          </p:cNvCxnSpPr>
          <p:nvPr/>
        </p:nvCxnSpPr>
        <p:spPr>
          <a:xfrm>
            <a:off x="4597398" y="2431930"/>
            <a:ext cx="6997706" cy="0"/>
          </a:xfrm>
          <a:prstGeom prst="line">
            <a:avLst/>
          </a:prstGeom>
          <a:noFill/>
          <a:ln w="12700" cap="flat" cmpd="sng" algn="ctr">
            <a:solidFill>
              <a:schemeClr val="bg1">
                <a:lumMod val="75000"/>
              </a:schemeClr>
            </a:solidFill>
            <a:prstDash val="solid"/>
            <a:miter lim="800000"/>
          </a:ln>
          <a:effectLst/>
        </p:spPr>
      </p:cxnSp>
      <p:cxnSp>
        <p:nvCxnSpPr>
          <p:cNvPr id="19" name="Straight Connector 18">
            <a:extLst>
              <a:ext uri="{FF2B5EF4-FFF2-40B4-BE49-F238E27FC236}">
                <a16:creationId xmlns:a16="http://schemas.microsoft.com/office/drawing/2014/main" id="{1EF57B87-27E9-31B2-D555-3CBED4DB3990}"/>
              </a:ext>
            </a:extLst>
          </p:cNvPr>
          <p:cNvCxnSpPr>
            <a:cxnSpLocks/>
          </p:cNvCxnSpPr>
          <p:nvPr/>
        </p:nvCxnSpPr>
        <p:spPr>
          <a:xfrm>
            <a:off x="4597398" y="4090550"/>
            <a:ext cx="6997706" cy="0"/>
          </a:xfrm>
          <a:prstGeom prst="line">
            <a:avLst/>
          </a:prstGeom>
          <a:noFill/>
          <a:ln w="12700" cap="flat" cmpd="sng" algn="ctr">
            <a:solidFill>
              <a:schemeClr val="bg1">
                <a:lumMod val="75000"/>
              </a:schemeClr>
            </a:solidFill>
            <a:prstDash val="solid"/>
            <a:miter lim="800000"/>
          </a:ln>
          <a:effectLst/>
        </p:spPr>
      </p:cxnSp>
      <p:pic>
        <p:nvPicPr>
          <p:cNvPr id="71" name="Audio 70">
            <a:hlinkClick r:id="" action="ppaction://media"/>
            <a:extLst>
              <a:ext uri="{FF2B5EF4-FFF2-40B4-BE49-F238E27FC236}">
                <a16:creationId xmlns:a16="http://schemas.microsoft.com/office/drawing/2014/main" id="{9ABB818F-EF52-8B61-DABC-74F3FEA3C24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782166" y="5225067"/>
            <a:ext cx="1562997" cy="1562997"/>
          </a:xfrm>
          <a:prstGeom prst="ellipse">
            <a:avLst/>
          </a:prstGeom>
        </p:spPr>
      </p:pic>
      <p:sp>
        <p:nvSpPr>
          <p:cNvPr id="8" name="TextBox 7">
            <a:extLst>
              <a:ext uri="{FF2B5EF4-FFF2-40B4-BE49-F238E27FC236}">
                <a16:creationId xmlns:a16="http://schemas.microsoft.com/office/drawing/2014/main" id="{0FAD9B95-1DF3-307B-1BF7-98021301D207}"/>
              </a:ext>
            </a:extLst>
          </p:cNvPr>
          <p:cNvSpPr txBox="1"/>
          <p:nvPr/>
        </p:nvSpPr>
        <p:spPr>
          <a:xfrm>
            <a:off x="4597398" y="851434"/>
            <a:ext cx="6482082" cy="1323439"/>
          </a:xfrm>
          <a:prstGeom prst="rect">
            <a:avLst/>
          </a:prstGeom>
          <a:noFill/>
        </p:spPr>
        <p:txBody>
          <a:bodyPr wrap="square">
            <a:spAutoFit/>
          </a:bodyPr>
          <a:lstStyle/>
          <a:p>
            <a:r>
              <a:rPr lang="en-US" sz="2000" b="1" dirty="0"/>
              <a:t>Save money by staying in‑network </a:t>
            </a:r>
            <a:r>
              <a:rPr lang="en-US" sz="2000" dirty="0"/>
              <a:t>– Choose from a large MetLife dental network, including </a:t>
            </a:r>
            <a:r>
              <a:rPr lang="en-US" sz="2000" dirty="0" err="1"/>
              <a:t>SpotLite</a:t>
            </a:r>
            <a:r>
              <a:rPr lang="en-US" sz="2000" dirty="0"/>
              <a:t> dentists focused on preventive care and better long‑term oral health. </a:t>
            </a:r>
          </a:p>
        </p:txBody>
      </p:sp>
      <p:sp>
        <p:nvSpPr>
          <p:cNvPr id="13" name="TextBox 12">
            <a:extLst>
              <a:ext uri="{FF2B5EF4-FFF2-40B4-BE49-F238E27FC236}">
                <a16:creationId xmlns:a16="http://schemas.microsoft.com/office/drawing/2014/main" id="{9A92FFBF-CF18-2028-F84A-D96426193257}"/>
              </a:ext>
            </a:extLst>
          </p:cNvPr>
          <p:cNvSpPr txBox="1"/>
          <p:nvPr/>
        </p:nvSpPr>
        <p:spPr>
          <a:xfrm>
            <a:off x="4597398" y="2736730"/>
            <a:ext cx="6482082" cy="1015663"/>
          </a:xfrm>
          <a:prstGeom prst="rect">
            <a:avLst/>
          </a:prstGeom>
          <a:noFill/>
        </p:spPr>
        <p:txBody>
          <a:bodyPr wrap="square">
            <a:spAutoFit/>
          </a:bodyPr>
          <a:lstStyle/>
          <a:p>
            <a:r>
              <a:rPr lang="en-US" sz="2000" b="1" dirty="0"/>
              <a:t>Know your costs before you go </a:t>
            </a:r>
            <a:r>
              <a:rPr lang="en-US" sz="2000" dirty="0"/>
              <a:t>– Use online tools and pre‑treatment estimates to understand what your plan pays and what you may owe.</a:t>
            </a:r>
          </a:p>
        </p:txBody>
      </p:sp>
      <p:sp>
        <p:nvSpPr>
          <p:cNvPr id="15" name="TextBox 14">
            <a:extLst>
              <a:ext uri="{FF2B5EF4-FFF2-40B4-BE49-F238E27FC236}">
                <a16:creationId xmlns:a16="http://schemas.microsoft.com/office/drawing/2014/main" id="{63D55E89-1C3D-8C9D-BAF8-42F47A8B857A}"/>
              </a:ext>
            </a:extLst>
          </p:cNvPr>
          <p:cNvSpPr txBox="1"/>
          <p:nvPr/>
        </p:nvSpPr>
        <p:spPr>
          <a:xfrm>
            <a:off x="4597398" y="4395349"/>
            <a:ext cx="6482082" cy="1015663"/>
          </a:xfrm>
          <a:prstGeom prst="rect">
            <a:avLst/>
          </a:prstGeom>
          <a:noFill/>
        </p:spPr>
        <p:txBody>
          <a:bodyPr wrap="square">
            <a:spAutoFit/>
          </a:bodyPr>
          <a:lstStyle/>
          <a:p>
            <a:r>
              <a:rPr lang="en-US" sz="2000" b="1" dirty="0"/>
              <a:t>Easy access to care and support </a:t>
            </a:r>
            <a:r>
              <a:rPr lang="en-US" sz="2000" dirty="0"/>
              <a:t>– Manage your plan, find dentists, estimate costs, and use virtual dental visits through MyBenefits and the MetLife Mobile App.</a:t>
            </a:r>
          </a:p>
        </p:txBody>
      </p:sp>
    </p:spTree>
    <p:custDataLst>
      <p:tags r:id="rId1"/>
    </p:custDataLst>
    <p:extLst>
      <p:ext uri="{BB962C8B-B14F-4D97-AF65-F5344CB8AC3E}">
        <p14:creationId xmlns:p14="http://schemas.microsoft.com/office/powerpoint/2010/main" val="290566088"/>
      </p:ext>
    </p:extLst>
  </p:cSld>
  <p:clrMapOvr>
    <a:masterClrMapping/>
  </p:clrMapOvr>
  <mc:AlternateContent xmlns:mc="http://schemas.openxmlformats.org/markup-compatibility/2006" xmlns:p14="http://schemas.microsoft.com/office/powerpoint/2010/main">
    <mc:Choice Requires="p14">
      <p:transition spd="med" p14:dur="700" advTm="34551">
        <p:fade/>
      </p:transition>
    </mc:Choice>
    <mc:Fallback xmlns="">
      <p:transition spd="med" advTm="34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F9A44-5DBB-8D2A-DD53-07DED84D223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A20FA5A6-C20A-EB50-143B-2868E9F28D08}"/>
              </a:ext>
            </a:extLst>
          </p:cNvPr>
          <p:cNvGrpSpPr/>
          <p:nvPr/>
        </p:nvGrpSpPr>
        <p:grpSpPr>
          <a:xfrm rot="2700000">
            <a:off x="7283443" y="847802"/>
            <a:ext cx="279630" cy="277800"/>
            <a:chOff x="6096000" y="419533"/>
            <a:chExt cx="594360" cy="590470"/>
          </a:xfrm>
        </p:grpSpPr>
        <p:cxnSp>
          <p:nvCxnSpPr>
            <p:cNvPr id="17" name="Straight Connector 16">
              <a:extLst>
                <a:ext uri="{FF2B5EF4-FFF2-40B4-BE49-F238E27FC236}">
                  <a16:creationId xmlns:a16="http://schemas.microsoft.com/office/drawing/2014/main" id="{981EA922-96A8-151F-0E65-B037CD758801}"/>
                </a:ext>
              </a:extLst>
            </p:cNvPr>
            <p:cNvCxnSpPr>
              <a:cxnSpLocks/>
            </p:cNvCxnSpPr>
            <p:nvPr userDrawn="1"/>
          </p:nvCxnSpPr>
          <p:spPr>
            <a:xfrm>
              <a:off x="6393180" y="419533"/>
              <a:ext cx="0" cy="590470"/>
            </a:xfrm>
            <a:prstGeom prst="line">
              <a:avLst/>
            </a:prstGeom>
            <a:noFill/>
            <a:ln w="12700" cap="flat" cmpd="sng" algn="ctr">
              <a:solidFill>
                <a:srgbClr val="002033"/>
              </a:solidFill>
              <a:prstDash val="solid"/>
              <a:miter lim="800000"/>
            </a:ln>
            <a:effectLst/>
          </p:spPr>
        </p:cxnSp>
        <p:cxnSp>
          <p:nvCxnSpPr>
            <p:cNvPr id="18" name="Straight Connector 17">
              <a:extLst>
                <a:ext uri="{FF2B5EF4-FFF2-40B4-BE49-F238E27FC236}">
                  <a16:creationId xmlns:a16="http://schemas.microsoft.com/office/drawing/2014/main" id="{05AF815C-5A03-FD55-8B9F-7E2B75A38023}"/>
                </a:ext>
              </a:extLst>
            </p:cNvPr>
            <p:cNvCxnSpPr>
              <a:cxnSpLocks/>
            </p:cNvCxnSpPr>
            <p:nvPr/>
          </p:nvCxnSpPr>
          <p:spPr>
            <a:xfrm>
              <a:off x="6096000" y="714768"/>
              <a:ext cx="594360" cy="0"/>
            </a:xfrm>
            <a:prstGeom prst="line">
              <a:avLst/>
            </a:prstGeom>
            <a:noFill/>
            <a:ln w="12700" cap="flat" cmpd="sng" algn="ctr">
              <a:solidFill>
                <a:srgbClr val="002033"/>
              </a:solidFill>
              <a:prstDash val="solid"/>
              <a:miter lim="800000"/>
            </a:ln>
            <a:effectLst/>
          </p:spPr>
        </p:cxnSp>
      </p:grpSp>
      <p:sp>
        <p:nvSpPr>
          <p:cNvPr id="6" name="Text Placeholder 5">
            <a:extLst>
              <a:ext uri="{FF2B5EF4-FFF2-40B4-BE49-F238E27FC236}">
                <a16:creationId xmlns:a16="http://schemas.microsoft.com/office/drawing/2014/main" id="{DF3A56B4-86D1-1D83-8AAB-56B1F1E3E541}"/>
              </a:ext>
            </a:extLst>
          </p:cNvPr>
          <p:cNvSpPr>
            <a:spLocks noGrp="1"/>
          </p:cNvSpPr>
          <p:nvPr>
            <p:ph type="body" sz="quarter" idx="10"/>
          </p:nvPr>
        </p:nvSpPr>
        <p:spPr/>
        <p:txBody>
          <a:bodyPr/>
          <a:lstStyle/>
          <a:p>
            <a:endParaRPr lang="en-US"/>
          </a:p>
        </p:txBody>
      </p:sp>
      <p:pic>
        <p:nvPicPr>
          <p:cNvPr id="7" name="Picture 6" descr="Two men in uniform standing in front of a vehicle&#10;&#10;AI-generated content may be incorrect.">
            <a:extLst>
              <a:ext uri="{FF2B5EF4-FFF2-40B4-BE49-F238E27FC236}">
                <a16:creationId xmlns:a16="http://schemas.microsoft.com/office/drawing/2014/main" id="{C2028C74-8B44-7654-0096-605D604979EF}"/>
              </a:ext>
            </a:extLst>
          </p:cNvPr>
          <p:cNvPicPr>
            <a:picLocks noChangeAspect="1"/>
          </p:cNvPicPr>
          <p:nvPr/>
        </p:nvPicPr>
        <p:blipFill rotWithShape="1">
          <a:blip r:embed="rId5">
            <a:extLst>
              <a:ext uri="{28A0092B-C50C-407E-A947-70E740481C1C}">
                <a14:useLocalDpi xmlns:a14="http://schemas.microsoft.com/office/drawing/2010/main" val="0"/>
              </a:ext>
            </a:extLst>
          </a:blip>
          <a:srcRect l="29833" t="14533" r="21483" b="9296"/>
          <a:stretch>
            <a:fillRect/>
          </a:stretch>
        </p:blipFill>
        <p:spPr>
          <a:xfrm>
            <a:off x="-3" y="38"/>
            <a:ext cx="4000504" cy="6259169"/>
          </a:xfrm>
          <a:prstGeom prst="rect">
            <a:avLst/>
          </a:prstGeom>
        </p:spPr>
      </p:pic>
      <p:sp>
        <p:nvSpPr>
          <p:cNvPr id="19" name="Rectangle 18">
            <a:extLst>
              <a:ext uri="{FF2B5EF4-FFF2-40B4-BE49-F238E27FC236}">
                <a16:creationId xmlns:a16="http://schemas.microsoft.com/office/drawing/2014/main" id="{5CA20553-378B-42BE-7920-7E25E66E7887}"/>
              </a:ext>
            </a:extLst>
          </p:cNvPr>
          <p:cNvSpPr>
            <a:spLocks/>
          </p:cNvSpPr>
          <p:nvPr/>
        </p:nvSpPr>
        <p:spPr>
          <a:xfrm>
            <a:off x="0" y="38"/>
            <a:ext cx="4000504" cy="6259169"/>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marL="0" marR="0" lvl="0" indent="0" algn="l" defTabSz="554387" rtl="0" eaLnBrk="1" fontAlgn="auto" latinLnBrk="0" hangingPunct="1">
              <a:lnSpc>
                <a:spcPct val="90000"/>
              </a:lnSpc>
              <a:spcBef>
                <a:spcPts val="607"/>
              </a:spcBef>
              <a:spcAft>
                <a:spcPts val="0"/>
              </a:spcAft>
              <a:buClrTx/>
              <a:buSzTx/>
              <a:buFontTx/>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p:txBody>
      </p:sp>
      <p:sp>
        <p:nvSpPr>
          <p:cNvPr id="20" name="Rectangle 1">
            <a:extLst>
              <a:ext uri="{FF2B5EF4-FFF2-40B4-BE49-F238E27FC236}">
                <a16:creationId xmlns:a16="http://schemas.microsoft.com/office/drawing/2014/main" id="{D23994F0-7133-9AD7-A508-BAD0CBD7A054}"/>
              </a:ext>
            </a:extLst>
          </p:cNvPr>
          <p:cNvSpPr/>
          <p:nvPr/>
        </p:nvSpPr>
        <p:spPr>
          <a:xfrm>
            <a:off x="292652" y="292100"/>
            <a:ext cx="3415195" cy="5955556"/>
          </a:xfrm>
          <a:custGeom>
            <a:avLst/>
            <a:gdLst>
              <a:gd name="connsiteX0" fmla="*/ 0 w 3415195"/>
              <a:gd name="connsiteY0" fmla="*/ 0 h 5955556"/>
              <a:gd name="connsiteX1" fmla="*/ 3415195 w 3415195"/>
              <a:gd name="connsiteY1" fmla="*/ 0 h 5955556"/>
              <a:gd name="connsiteX2" fmla="*/ 3415195 w 3415195"/>
              <a:gd name="connsiteY2" fmla="*/ 5955556 h 5955556"/>
              <a:gd name="connsiteX3" fmla="*/ 0 w 3415195"/>
              <a:gd name="connsiteY3" fmla="*/ 5955556 h 5955556"/>
              <a:gd name="connsiteX4" fmla="*/ 0 w 3415195"/>
              <a:gd name="connsiteY4" fmla="*/ 0 h 5955556"/>
              <a:gd name="connsiteX0" fmla="*/ 0 w 3415195"/>
              <a:gd name="connsiteY0" fmla="*/ 0 h 5969552"/>
              <a:gd name="connsiteX1" fmla="*/ 3415195 w 3415195"/>
              <a:gd name="connsiteY1" fmla="*/ 0 h 5969552"/>
              <a:gd name="connsiteX2" fmla="*/ 3415195 w 3415195"/>
              <a:gd name="connsiteY2" fmla="*/ 5955556 h 5969552"/>
              <a:gd name="connsiteX3" fmla="*/ 1625600 w 3415195"/>
              <a:gd name="connsiteY3" fmla="*/ 5969552 h 5969552"/>
              <a:gd name="connsiteX4" fmla="*/ 0 w 3415195"/>
              <a:gd name="connsiteY4" fmla="*/ 5955556 h 5969552"/>
              <a:gd name="connsiteX5" fmla="*/ 0 w 3415195"/>
              <a:gd name="connsiteY5" fmla="*/ 0 h 5969552"/>
              <a:gd name="connsiteX0" fmla="*/ 1625600 w 3415195"/>
              <a:gd name="connsiteY0" fmla="*/ 5969552 h 6060992"/>
              <a:gd name="connsiteX1" fmla="*/ 0 w 3415195"/>
              <a:gd name="connsiteY1" fmla="*/ 5955556 h 6060992"/>
              <a:gd name="connsiteX2" fmla="*/ 0 w 3415195"/>
              <a:gd name="connsiteY2" fmla="*/ 0 h 6060992"/>
              <a:gd name="connsiteX3" fmla="*/ 3415195 w 3415195"/>
              <a:gd name="connsiteY3" fmla="*/ 0 h 6060992"/>
              <a:gd name="connsiteX4" fmla="*/ 3415195 w 3415195"/>
              <a:gd name="connsiteY4" fmla="*/ 5955556 h 6060992"/>
              <a:gd name="connsiteX5" fmla="*/ 1717040 w 3415195"/>
              <a:gd name="connsiteY5" fmla="*/ 6060992 h 6060992"/>
              <a:gd name="connsiteX0" fmla="*/ 1625600 w 3415195"/>
              <a:gd name="connsiteY0" fmla="*/ 5969552 h 5969552"/>
              <a:gd name="connsiteX1" fmla="*/ 0 w 3415195"/>
              <a:gd name="connsiteY1" fmla="*/ 5955556 h 5969552"/>
              <a:gd name="connsiteX2" fmla="*/ 0 w 3415195"/>
              <a:gd name="connsiteY2" fmla="*/ 0 h 5969552"/>
              <a:gd name="connsiteX3" fmla="*/ 3415195 w 3415195"/>
              <a:gd name="connsiteY3" fmla="*/ 0 h 5969552"/>
              <a:gd name="connsiteX4" fmla="*/ 3415195 w 3415195"/>
              <a:gd name="connsiteY4" fmla="*/ 5955556 h 5969552"/>
              <a:gd name="connsiteX0" fmla="*/ 0 w 3415195"/>
              <a:gd name="connsiteY0" fmla="*/ 5955556 h 5955556"/>
              <a:gd name="connsiteX1" fmla="*/ 0 w 3415195"/>
              <a:gd name="connsiteY1" fmla="*/ 0 h 5955556"/>
              <a:gd name="connsiteX2" fmla="*/ 3415195 w 3415195"/>
              <a:gd name="connsiteY2" fmla="*/ 0 h 5955556"/>
              <a:gd name="connsiteX3" fmla="*/ 3415195 w 3415195"/>
              <a:gd name="connsiteY3" fmla="*/ 5955556 h 5955556"/>
            </a:gdLst>
            <a:ahLst/>
            <a:cxnLst>
              <a:cxn ang="0">
                <a:pos x="connsiteX0" y="connsiteY0"/>
              </a:cxn>
              <a:cxn ang="0">
                <a:pos x="connsiteX1" y="connsiteY1"/>
              </a:cxn>
              <a:cxn ang="0">
                <a:pos x="connsiteX2" y="connsiteY2"/>
              </a:cxn>
              <a:cxn ang="0">
                <a:pos x="connsiteX3" y="connsiteY3"/>
              </a:cxn>
            </a:cxnLst>
            <a:rect l="l" t="t" r="r" b="b"/>
            <a:pathLst>
              <a:path w="3415195" h="5955556">
                <a:moveTo>
                  <a:pt x="0" y="5955556"/>
                </a:moveTo>
                <a:lnTo>
                  <a:pt x="0" y="0"/>
                </a:lnTo>
                <a:lnTo>
                  <a:pt x="3415195" y="0"/>
                </a:lnTo>
                <a:lnTo>
                  <a:pt x="3415195" y="5955556"/>
                </a:ln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21" name="Text Placeholder 3">
            <a:extLst>
              <a:ext uri="{FF2B5EF4-FFF2-40B4-BE49-F238E27FC236}">
                <a16:creationId xmlns:a16="http://schemas.microsoft.com/office/drawing/2014/main" id="{FE07EBA4-F2E3-570A-6B16-3C04A9D812D4}"/>
              </a:ext>
            </a:extLst>
          </p:cNvPr>
          <p:cNvSpPr txBox="1">
            <a:spLocks/>
          </p:cNvSpPr>
          <p:nvPr/>
        </p:nvSpPr>
        <p:spPr>
          <a:xfrm>
            <a:off x="696810" y="1721918"/>
            <a:ext cx="2799606" cy="3095919"/>
          </a:xfrm>
          <a:prstGeom prst="rect">
            <a:avLst/>
          </a:prstGeom>
        </p:spPr>
        <p:txBody>
          <a:bodyPr vert="horz" wrap="square" lIns="0" tIns="0" rIns="0" bIns="0" rtlCol="0" anchor="ctr">
            <a:noAutofit/>
          </a:bodyPr>
          <a:lstStyle>
            <a:lvl1pPr marL="0" indent="0" algn="l" defTabSz="554463" rtl="0" eaLnBrk="1" latinLnBrk="0" hangingPunct="1">
              <a:lnSpc>
                <a:spcPct val="85000"/>
              </a:lnSpc>
              <a:spcBef>
                <a:spcPts val="0"/>
              </a:spcBef>
              <a:buFont typeface="Arial" panose="020B0604020202020204" pitchFamily="34" charset="0"/>
              <a:buNone/>
              <a:defRPr sz="4000" kern="1200" spc="-91">
                <a:solidFill>
                  <a:schemeClr val="bg1"/>
                </a:solidFill>
                <a:latin typeface="+mj-lt"/>
                <a:ea typeface="+mn-ea"/>
                <a:cs typeface="+mn-cs"/>
              </a:defRPr>
            </a:lvl1pPr>
            <a:lvl2pPr marL="182880" indent="-182880" algn="l" defTabSz="554463" rtl="0" eaLnBrk="1" latinLnBrk="0" hangingPunct="1">
              <a:lnSpc>
                <a:spcPct val="90000"/>
              </a:lnSpc>
              <a:spcBef>
                <a:spcPts val="300"/>
              </a:spcBef>
              <a:buFont typeface="Arial" panose="020B0604020202020204" pitchFamily="34" charset="0"/>
              <a:buChar char="•"/>
              <a:defRPr sz="1600" kern="1200">
                <a:solidFill>
                  <a:schemeClr val="tx2"/>
                </a:solidFill>
                <a:latin typeface="+mn-lt"/>
                <a:ea typeface="+mn-ea"/>
                <a:cs typeface="+mn-cs"/>
              </a:defRPr>
            </a:lvl2pPr>
            <a:lvl3pPr marL="365760" indent="-182880" algn="l" defTabSz="554463"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548640" indent="-182880" algn="l" defTabSz="554463" rtl="0" eaLnBrk="1" latinLnBrk="0" hangingPunct="1">
              <a:lnSpc>
                <a:spcPct val="90000"/>
              </a:lnSpc>
              <a:spcBef>
                <a:spcPts val="300"/>
              </a:spcBef>
              <a:buFont typeface="Arial" panose="020B0604020202020204" pitchFamily="34" charset="0"/>
              <a:buChar char="•"/>
              <a:defRPr sz="1200" kern="1200">
                <a:solidFill>
                  <a:schemeClr val="tx2"/>
                </a:solidFill>
                <a:latin typeface="+mn-lt"/>
                <a:ea typeface="+mn-ea"/>
                <a:cs typeface="+mn-cs"/>
              </a:defRPr>
            </a:lvl4pPr>
            <a:lvl5pPr marL="731520" indent="-182880" algn="l" defTabSz="554463" rtl="0" eaLnBrk="1" latinLnBrk="0" hangingPunct="1">
              <a:lnSpc>
                <a:spcPct val="90000"/>
              </a:lnSpc>
              <a:spcBef>
                <a:spcPts val="303"/>
              </a:spcBef>
              <a:buFont typeface="Arial" panose="020B0604020202020204" pitchFamily="34" charset="0"/>
              <a:buChar char="•"/>
              <a:defRPr sz="1000" kern="1200">
                <a:solidFill>
                  <a:schemeClr val="tx2"/>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ctr" defTabSz="554463"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4000" b="0" i="0" u="none" strike="noStrike" kern="1200" cap="none" spc="-91" normalizeH="0" baseline="0" noProof="0">
                <a:ln>
                  <a:noFill/>
                </a:ln>
                <a:solidFill>
                  <a:srgbClr val="FFFFFF"/>
                </a:solidFill>
                <a:effectLst/>
                <a:uLnTx/>
                <a:uFillTx/>
                <a:latin typeface="Georgia"/>
                <a:ea typeface="+mn-ea"/>
                <a:cs typeface="+mn-cs"/>
              </a:rPr>
              <a:t>Thank</a:t>
            </a:r>
          </a:p>
          <a:p>
            <a:pPr marL="0" marR="0" lvl="0" indent="0" algn="ctr" defTabSz="554463"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4000" b="0" i="0" u="none" strike="noStrike" kern="1200" cap="none" spc="-91" normalizeH="0" baseline="0" noProof="0">
                <a:ln>
                  <a:noFill/>
                </a:ln>
                <a:solidFill>
                  <a:srgbClr val="FFFFFF"/>
                </a:solidFill>
                <a:effectLst/>
                <a:uLnTx/>
                <a:uFillTx/>
                <a:latin typeface="Georgia"/>
                <a:ea typeface="+mn-ea"/>
                <a:cs typeface="+mn-cs"/>
              </a:rPr>
              <a:t>You!</a:t>
            </a:r>
          </a:p>
        </p:txBody>
      </p:sp>
      <p:grpSp>
        <p:nvGrpSpPr>
          <p:cNvPr id="22" name="Group 21">
            <a:extLst>
              <a:ext uri="{FF2B5EF4-FFF2-40B4-BE49-F238E27FC236}">
                <a16:creationId xmlns:a16="http://schemas.microsoft.com/office/drawing/2014/main" id="{6C39727F-3A61-6418-B38C-92E00138B38D}"/>
              </a:ext>
            </a:extLst>
          </p:cNvPr>
          <p:cNvGrpSpPr/>
          <p:nvPr/>
        </p:nvGrpSpPr>
        <p:grpSpPr>
          <a:xfrm>
            <a:off x="596896" y="1926258"/>
            <a:ext cx="2761870" cy="2790765"/>
            <a:chOff x="727626" y="2869113"/>
            <a:chExt cx="2709751" cy="2746138"/>
          </a:xfrm>
        </p:grpSpPr>
        <p:cxnSp>
          <p:nvCxnSpPr>
            <p:cNvPr id="23" name="Straight Connector 22">
              <a:extLst>
                <a:ext uri="{FF2B5EF4-FFF2-40B4-BE49-F238E27FC236}">
                  <a16:creationId xmlns:a16="http://schemas.microsoft.com/office/drawing/2014/main" id="{DDF9B381-2BEB-CEDF-DDC2-029B4CF1AE83}"/>
                </a:ext>
              </a:extLst>
            </p:cNvPr>
            <p:cNvCxnSpPr>
              <a:cxnSpLocks/>
            </p:cNvCxnSpPr>
            <p:nvPr/>
          </p:nvCxnSpPr>
          <p:spPr>
            <a:xfrm>
              <a:off x="1108710" y="2899410"/>
              <a:ext cx="2328667" cy="207376"/>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870291-4AD9-2252-2035-921CDF6CCB7A}"/>
                </a:ext>
              </a:extLst>
            </p:cNvPr>
            <p:cNvCxnSpPr>
              <a:cxnSpLocks/>
            </p:cNvCxnSpPr>
            <p:nvPr/>
          </p:nvCxnSpPr>
          <p:spPr>
            <a:xfrm flipH="1">
              <a:off x="754915" y="2869113"/>
              <a:ext cx="387594" cy="2717107"/>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FC757F-8CF8-45BF-6B3A-BFEB02E2CC6C}"/>
                </a:ext>
              </a:extLst>
            </p:cNvPr>
            <p:cNvCxnSpPr>
              <a:cxnSpLocks/>
            </p:cNvCxnSpPr>
            <p:nvPr/>
          </p:nvCxnSpPr>
          <p:spPr>
            <a:xfrm flipH="1">
              <a:off x="3320415" y="3076575"/>
              <a:ext cx="110490" cy="224028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ABAC38-AB8D-8567-F0EF-DCC4718F5ABD}"/>
                </a:ext>
              </a:extLst>
            </p:cNvPr>
            <p:cNvCxnSpPr>
              <a:cxnSpLocks/>
            </p:cNvCxnSpPr>
            <p:nvPr/>
          </p:nvCxnSpPr>
          <p:spPr>
            <a:xfrm flipV="1">
              <a:off x="1642110" y="5290185"/>
              <a:ext cx="1710690" cy="13335"/>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D7537B-6C33-399B-C073-EF78ECDE2F3C}"/>
                </a:ext>
              </a:extLst>
            </p:cNvPr>
            <p:cNvCxnSpPr>
              <a:cxnSpLocks/>
            </p:cNvCxnSpPr>
            <p:nvPr/>
          </p:nvCxnSpPr>
          <p:spPr>
            <a:xfrm>
              <a:off x="984011" y="5387711"/>
              <a:ext cx="671761" cy="52969"/>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74D9575-974F-1994-3634-2E004D55BA1B}"/>
                </a:ext>
              </a:extLst>
            </p:cNvPr>
            <p:cNvCxnSpPr>
              <a:cxnSpLocks/>
            </p:cNvCxnSpPr>
            <p:nvPr/>
          </p:nvCxnSpPr>
          <p:spPr>
            <a:xfrm>
              <a:off x="727626" y="5558108"/>
              <a:ext cx="247426" cy="2811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A386A7-7346-9FAE-2B02-1DC76B36DD50}"/>
                </a:ext>
              </a:extLst>
            </p:cNvPr>
            <p:cNvCxnSpPr>
              <a:cxnSpLocks/>
            </p:cNvCxnSpPr>
            <p:nvPr/>
          </p:nvCxnSpPr>
          <p:spPr>
            <a:xfrm flipV="1">
              <a:off x="957103" y="5364480"/>
              <a:ext cx="60167" cy="250771"/>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714F96-DE8F-5CBC-88CD-8D87A7C409EE}"/>
                </a:ext>
              </a:extLst>
            </p:cNvPr>
            <p:cNvCxnSpPr>
              <a:cxnSpLocks/>
            </p:cNvCxnSpPr>
            <p:nvPr/>
          </p:nvCxnSpPr>
          <p:spPr>
            <a:xfrm flipV="1">
              <a:off x="1645920" y="5274519"/>
              <a:ext cx="23366" cy="196641"/>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2FC504BC-8AF6-7D35-17A7-9A442132251C}"/>
              </a:ext>
            </a:extLst>
          </p:cNvPr>
          <p:cNvCxnSpPr>
            <a:cxnSpLocks/>
          </p:cNvCxnSpPr>
          <p:nvPr/>
        </p:nvCxnSpPr>
        <p:spPr>
          <a:xfrm>
            <a:off x="4518567" y="1908570"/>
            <a:ext cx="6999293" cy="0"/>
          </a:xfrm>
          <a:prstGeom prst="line">
            <a:avLst/>
          </a:prstGeom>
          <a:noFill/>
          <a:ln w="12700" cap="flat" cmpd="sng" algn="ctr">
            <a:solidFill>
              <a:schemeClr val="bg1">
                <a:lumMod val="75000"/>
              </a:schemeClr>
            </a:solidFill>
            <a:prstDash val="solid"/>
            <a:miter lim="800000"/>
          </a:ln>
          <a:effectLst/>
        </p:spPr>
      </p:cxnSp>
      <p:sp>
        <p:nvSpPr>
          <p:cNvPr id="5" name="Google Shape;1863;g2be9210209a_0_290">
            <a:extLst>
              <a:ext uri="{FF2B5EF4-FFF2-40B4-BE49-F238E27FC236}">
                <a16:creationId xmlns:a16="http://schemas.microsoft.com/office/drawing/2014/main" id="{A26B3CFF-E099-235E-2CAD-0B68D425D3F4}"/>
              </a:ext>
            </a:extLst>
          </p:cNvPr>
          <p:cNvSpPr txBox="1"/>
          <p:nvPr/>
        </p:nvSpPr>
        <p:spPr>
          <a:xfrm>
            <a:off x="6823004" y="3393563"/>
            <a:ext cx="4121717" cy="1954381"/>
          </a:xfrm>
          <a:prstGeom prst="rect">
            <a:avLst/>
          </a:prstGeom>
          <a:noFill/>
          <a:ln>
            <a:noFill/>
          </a:ln>
        </p:spPr>
        <p:txBody>
          <a:bodyPr spcFirstLastPara="1" wrap="square" lIns="0" tIns="0" rIns="0" bIns="0" anchor="t" anchorCtr="0">
            <a:spAutoFit/>
          </a:bodyPr>
          <a:lstStyle/>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Call:</a:t>
            </a: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0" i="0" u="none" strike="noStrike" kern="1200" cap="none" spc="0" normalizeH="0" baseline="0" noProof="0">
                <a:ln>
                  <a:noFill/>
                </a:ln>
                <a:solidFill>
                  <a:srgbClr val="00B0F0"/>
                </a:solidFill>
                <a:effectLst/>
                <a:uLnTx/>
                <a:uFillTx/>
                <a:latin typeface="Arial"/>
                <a:ea typeface="Arial"/>
                <a:cs typeface="Arial"/>
                <a:sym typeface="Arial"/>
              </a:rPr>
              <a:t>1-866‑506‑5231</a:t>
            </a: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300" b="0" i="0" u="none" strike="noStrike" kern="1200" cap="none" spc="0" normalizeH="0" baseline="0" noProof="0">
                <a:ln>
                  <a:noFill/>
                </a:ln>
                <a:solidFill>
                  <a:srgbClr val="000000">
                    <a:lumMod val="75000"/>
                    <a:lumOff val="25000"/>
                  </a:srgbClr>
                </a:solidFill>
                <a:effectLst/>
                <a:uLnTx/>
                <a:uFillTx/>
                <a:latin typeface="Arial"/>
                <a:ea typeface="Arial"/>
                <a:cs typeface="Arial"/>
                <a:sym typeface="Arial"/>
              </a:rPr>
              <a:t>Mondays - Fridays, 6 a.m. – 7 p.m., MT </a:t>
            </a:r>
            <a:br>
              <a:rPr kumimoji="0" lang="en-US" sz="1300" b="0" i="0" u="none" strike="noStrike" kern="1200" cap="none" spc="0" normalizeH="0" baseline="0" noProof="0">
                <a:ln>
                  <a:noFill/>
                </a:ln>
                <a:solidFill>
                  <a:srgbClr val="000000">
                    <a:lumMod val="75000"/>
                    <a:lumOff val="25000"/>
                  </a:srgbClr>
                </a:solidFill>
                <a:effectLst/>
                <a:uLnTx/>
                <a:uFillTx/>
                <a:latin typeface="Arial"/>
                <a:ea typeface="Arial"/>
                <a:cs typeface="Arial"/>
                <a:sym typeface="Arial"/>
              </a:rPr>
            </a:br>
            <a:r>
              <a:rPr kumimoji="0" lang="en-US" sz="1300" b="0" i="0" u="none" strike="noStrike" kern="1200" cap="none" spc="0" normalizeH="0" baseline="0" noProof="0">
                <a:ln>
                  <a:noFill/>
                </a:ln>
                <a:solidFill>
                  <a:srgbClr val="000000">
                    <a:lumMod val="75000"/>
                    <a:lumOff val="25000"/>
                  </a:srgbClr>
                </a:solidFill>
                <a:effectLst/>
                <a:uLnTx/>
                <a:uFillTx/>
                <a:latin typeface="Arial"/>
                <a:ea typeface="Arial"/>
                <a:cs typeface="Arial"/>
                <a:sym typeface="Arial"/>
              </a:rPr>
              <a:t>Saturdays - Sundays, 8 a.m. – 5 p.m., MT</a:t>
            </a: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endParaRPr kumimoji="0" lang="en-US" sz="1600" b="0" i="0" u="none" strike="noStrike" kern="1200" cap="none" spc="0" normalizeH="0" baseline="0" noProof="0">
              <a:ln>
                <a:noFill/>
              </a:ln>
              <a:solidFill>
                <a:srgbClr val="75787B"/>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a:ln>
                  <a:noFill/>
                </a:ln>
                <a:solidFill>
                  <a:srgbClr val="0061A0"/>
                </a:solidFill>
                <a:effectLst/>
                <a:uLnTx/>
                <a:uFillTx/>
                <a:latin typeface="Arial" panose="020B0604020202020204" pitchFamily="34" charset="0"/>
                <a:ea typeface="Arial"/>
                <a:cs typeface="Arial" panose="020B0604020202020204" pitchFamily="34" charset="0"/>
                <a:sym typeface="Arial"/>
              </a:rPr>
              <a:t>Customer Service Information</a:t>
            </a:r>
            <a:br>
              <a:rPr kumimoji="0" lang="en-US" sz="1600" b="1" i="0" u="none" strike="noStrike" kern="1200" cap="none" spc="0" normalizeH="0" baseline="0" noProof="0">
                <a:ln>
                  <a:noFill/>
                </a:ln>
                <a:solidFill>
                  <a:srgbClr val="0061A0"/>
                </a:solidFill>
                <a:effectLst/>
                <a:uLnTx/>
                <a:uFillTx/>
                <a:latin typeface="Arial" panose="020B0604020202020204" pitchFamily="34" charset="0"/>
                <a:ea typeface="Arial"/>
                <a:cs typeface="Arial" panose="020B0604020202020204" pitchFamily="34" charset="0"/>
                <a:sym typeface="Arial"/>
              </a:rPr>
            </a:br>
            <a:r>
              <a:rPr kumimoji="0" lang="en-US" sz="1400" b="0" i="0" u="none" strike="noStrike" kern="1200" cap="none" spc="0" normalizeH="0" baseline="0" noProof="0">
                <a:ln>
                  <a:noFill/>
                </a:ln>
                <a:solidFill>
                  <a:srgbClr val="0061A0"/>
                </a:solidFill>
                <a:effectLst/>
                <a:uLnTx/>
                <a:uFillTx/>
                <a:latin typeface="Arial" panose="020B0604020202020204" pitchFamily="34" charset="0"/>
                <a:ea typeface="+mn-ea"/>
                <a:cs typeface="Arial" panose="020B0604020202020204" pitchFamily="34" charset="0"/>
                <a:sym typeface="Arial"/>
              </a:rPr>
              <a:t>Preferred Dentist Program</a:t>
            </a:r>
            <a:endParaRPr kumimoji="0" lang="en-US" sz="1400" b="0" i="0" u="none" strike="noStrike" kern="1200" cap="none" spc="0" normalizeH="0" baseline="0" noProof="0">
              <a:ln>
                <a:noFill/>
              </a:ln>
              <a:solidFill>
                <a:srgbClr val="0061A0"/>
              </a:solidFill>
              <a:effectLst/>
              <a:uLnTx/>
              <a:uFillTx/>
              <a:latin typeface="Arial" panose="020B0604020202020204" pitchFamily="34" charset="0"/>
              <a:ea typeface="+mn-ea"/>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0" i="0" u="none" strike="noStrike" kern="1200" cap="none" spc="0" normalizeH="0" baseline="0" noProof="0">
                <a:ln>
                  <a:noFill/>
                </a:ln>
                <a:solidFill>
                  <a:srgbClr val="00B0F0"/>
                </a:solidFill>
                <a:effectLst/>
                <a:uLnTx/>
                <a:uFillTx/>
                <a:latin typeface="Arial"/>
                <a:ea typeface="+mn-ea"/>
                <a:cs typeface="Arial"/>
                <a:sym typeface="Arial"/>
              </a:rPr>
              <a:t>1-800-942-0854</a:t>
            </a:r>
            <a:endParaRPr kumimoji="0" sz="1600" b="0" i="0" u="none" strike="noStrike" kern="1200" cap="none" spc="0" normalizeH="0" baseline="0" noProof="0">
              <a:ln>
                <a:noFill/>
              </a:ln>
              <a:solidFill>
                <a:srgbClr val="00B0F0"/>
              </a:solidFill>
              <a:effectLst/>
              <a:uLnTx/>
              <a:uFillTx/>
              <a:latin typeface="Arial"/>
              <a:ea typeface="+mn-ea"/>
              <a:cs typeface="Arial"/>
              <a:sym typeface="Arial"/>
            </a:endParaRPr>
          </a:p>
        </p:txBody>
      </p:sp>
      <p:pic>
        <p:nvPicPr>
          <p:cNvPr id="9" name="Google Shape;3040;g2c23fa42e51_0_0" descr="A close up of a logo&#10;&#10;Description automatically generated">
            <a:extLst>
              <a:ext uri="{FF2B5EF4-FFF2-40B4-BE49-F238E27FC236}">
                <a16:creationId xmlns:a16="http://schemas.microsoft.com/office/drawing/2014/main" id="{DC6C7924-A331-D6BE-1192-7D863401D00A}"/>
              </a:ext>
            </a:extLst>
          </p:cNvPr>
          <p:cNvPicPr preferRelativeResize="0"/>
          <p:nvPr/>
        </p:nvPicPr>
        <p:blipFill rotWithShape="1">
          <a:blip r:embed="rId6">
            <a:alphaModFix/>
          </a:blip>
          <a:srcRect/>
          <a:stretch/>
        </p:blipFill>
        <p:spPr>
          <a:xfrm>
            <a:off x="5573796" y="4020312"/>
            <a:ext cx="778700" cy="738105"/>
          </a:xfrm>
          <a:prstGeom prst="rect">
            <a:avLst/>
          </a:prstGeom>
          <a:noFill/>
          <a:ln>
            <a:noFill/>
          </a:ln>
        </p:spPr>
      </p:pic>
      <p:sp>
        <p:nvSpPr>
          <p:cNvPr id="10" name="Google Shape;1861;g2be9210209a_0_290">
            <a:extLst>
              <a:ext uri="{FF2B5EF4-FFF2-40B4-BE49-F238E27FC236}">
                <a16:creationId xmlns:a16="http://schemas.microsoft.com/office/drawing/2014/main" id="{3A12AB5C-DCF5-AC35-DF1A-8B2D789531B5}"/>
              </a:ext>
            </a:extLst>
          </p:cNvPr>
          <p:cNvSpPr txBox="1"/>
          <p:nvPr/>
        </p:nvSpPr>
        <p:spPr>
          <a:xfrm>
            <a:off x="6823004" y="2384762"/>
            <a:ext cx="3592323" cy="923330"/>
          </a:xfrm>
          <a:prstGeom prst="rect">
            <a:avLst/>
          </a:prstGeom>
          <a:noFill/>
          <a:ln>
            <a:noFill/>
          </a:ln>
        </p:spPr>
        <p:txBody>
          <a:bodyPr spcFirstLastPara="1" wrap="square" lIns="0" tIns="0" rIns="0" bIns="0" anchor="b" anchorCtr="0">
            <a:spAutoFit/>
          </a:bodyPr>
          <a:lstStyle/>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r>
              <a:rPr kumimoji="0" lang="en-US" sz="1600" b="1" i="0" u="none" strike="noStrike" kern="1200" cap="none" spc="0" normalizeH="0" baseline="0" noProof="0">
                <a:ln>
                  <a:noFill/>
                </a:ln>
                <a:solidFill>
                  <a:srgbClr val="0061A0"/>
                </a:solidFill>
                <a:effectLst/>
                <a:uLnTx/>
                <a:uFillTx/>
                <a:latin typeface="Arial"/>
                <a:ea typeface="Arial"/>
                <a:cs typeface="Arial"/>
                <a:sym typeface="Arial"/>
              </a:rPr>
              <a:t>Register with MyBenefits today!</a:t>
            </a:r>
            <a:br>
              <a:rPr kumimoji="0" lang="en-US" sz="1600" b="0" i="0" u="none" strike="noStrike" kern="1200" cap="none" spc="0" normalizeH="0" baseline="0" noProof="0">
                <a:ln>
                  <a:noFill/>
                </a:ln>
                <a:solidFill>
                  <a:srgbClr val="0061A0"/>
                </a:solidFill>
                <a:effectLst/>
                <a:uLnTx/>
                <a:uFillTx/>
                <a:latin typeface="Arial"/>
                <a:ea typeface="Arial"/>
                <a:cs typeface="Arial"/>
                <a:sym typeface="Arial"/>
              </a:rPr>
            </a:br>
            <a:r>
              <a:rPr kumimoji="0" lang="en-US" sz="1600" b="0" i="0" u="none" strike="noStrike" kern="1200" cap="none" spc="0" normalizeH="0" baseline="0" noProof="0">
                <a:ln>
                  <a:noFill/>
                </a:ln>
                <a:solidFill>
                  <a:srgbClr val="00B0F0"/>
                </a:solidFill>
                <a:effectLst/>
                <a:uLnTx/>
                <a:uFillTx/>
                <a:latin typeface="Arial"/>
                <a:ea typeface="Arial"/>
                <a:cs typeface="Arial"/>
                <a:sym typeface="Arial"/>
              </a:rPr>
              <a:t>www.metlife.com/mybenefits</a:t>
            </a:r>
          </a:p>
          <a:p>
            <a:pPr marL="0" marR="0" lvl="1" indent="0" algn="l" defTabSz="457200" rtl="0" eaLnBrk="1" fontAlgn="auto" latinLnBrk="0" hangingPunct="1">
              <a:lnSpc>
                <a:spcPct val="100000"/>
              </a:lnSpc>
              <a:spcBef>
                <a:spcPts val="0"/>
              </a:spcBef>
              <a:spcAft>
                <a:spcPts val="0"/>
              </a:spcAft>
              <a:buClr>
                <a:srgbClr val="000000"/>
              </a:buClr>
              <a:buSzPts val="1600"/>
              <a:buFontTx/>
              <a:buNone/>
              <a:tabLst/>
              <a:defRPr/>
            </a:pPr>
            <a:br>
              <a:rPr kumimoji="0" lang="en-US" sz="1400" b="1" i="0" u="none" strike="noStrike" kern="1200" cap="none" spc="0" normalizeH="0" baseline="0" noProof="0">
                <a:ln>
                  <a:noFill/>
                </a:ln>
                <a:solidFill>
                  <a:srgbClr val="0061A0"/>
                </a:solidFill>
                <a:effectLst/>
                <a:uLnTx/>
                <a:uFillTx/>
                <a:latin typeface="Arial"/>
                <a:ea typeface="Arial"/>
                <a:cs typeface="Arial"/>
                <a:sym typeface="Arial"/>
              </a:rPr>
            </a:br>
            <a:endParaRPr kumimoji="0" lang="en-US" sz="1400" b="0" i="0" u="none" strike="noStrike" kern="1200" cap="none" spc="0" normalizeH="0" baseline="0" noProof="0">
              <a:ln>
                <a:noFill/>
              </a:ln>
              <a:solidFill>
                <a:srgbClr val="0061A0"/>
              </a:solidFill>
              <a:effectLst/>
              <a:uLnTx/>
              <a:uFillTx/>
              <a:latin typeface="Arial"/>
              <a:ea typeface="Arial"/>
              <a:cs typeface="Arial"/>
              <a:sym typeface="Arial"/>
            </a:endParaRPr>
          </a:p>
        </p:txBody>
      </p:sp>
      <p:pic>
        <p:nvPicPr>
          <p:cNvPr id="11" name="Google Shape;1716;g2be31591a4f_0_115" descr="A close up of a logo&#10;&#10;Description automatically generated">
            <a:extLst>
              <a:ext uri="{FF2B5EF4-FFF2-40B4-BE49-F238E27FC236}">
                <a16:creationId xmlns:a16="http://schemas.microsoft.com/office/drawing/2014/main" id="{DA97EB8A-F635-145B-7C3E-32D4876CB8C6}"/>
              </a:ext>
            </a:extLst>
          </p:cNvPr>
          <p:cNvPicPr preferRelativeResize="0"/>
          <p:nvPr/>
        </p:nvPicPr>
        <p:blipFill rotWithShape="1">
          <a:blip r:embed="rId7">
            <a:alphaModFix/>
          </a:blip>
          <a:srcRect/>
          <a:stretch/>
        </p:blipFill>
        <p:spPr>
          <a:xfrm>
            <a:off x="5631283" y="2384762"/>
            <a:ext cx="663727" cy="663727"/>
          </a:xfrm>
          <a:prstGeom prst="rect">
            <a:avLst/>
          </a:prstGeom>
          <a:noFill/>
          <a:ln>
            <a:noFill/>
          </a:ln>
        </p:spPr>
      </p:pic>
      <p:pic>
        <p:nvPicPr>
          <p:cNvPr id="15" name="Audio 14">
            <a:hlinkClick r:id="" action="ppaction://media"/>
            <a:extLst>
              <a:ext uri="{FF2B5EF4-FFF2-40B4-BE49-F238E27FC236}">
                <a16:creationId xmlns:a16="http://schemas.microsoft.com/office/drawing/2014/main" id="{531A246A-5BFB-CEFA-B7A0-A58324FF5CF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368224" y="5034224"/>
            <a:ext cx="1741479" cy="1741479"/>
          </a:xfrm>
          <a:prstGeom prst="ellipse">
            <a:avLst/>
          </a:prstGeom>
        </p:spPr>
      </p:pic>
      <p:pic>
        <p:nvPicPr>
          <p:cNvPr id="33" name="Picture 32">
            <a:extLst>
              <a:ext uri="{FF2B5EF4-FFF2-40B4-BE49-F238E27FC236}">
                <a16:creationId xmlns:a16="http://schemas.microsoft.com/office/drawing/2014/main" id="{A9689575-C138-0DD1-381F-25636093784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84127" y="615810"/>
            <a:ext cx="780693" cy="786384"/>
          </a:xfrm>
          <a:prstGeom prst="rect">
            <a:avLst/>
          </a:prstGeom>
        </p:spPr>
      </p:pic>
      <p:pic>
        <p:nvPicPr>
          <p:cNvPr id="34" name="Picture 33">
            <a:extLst>
              <a:ext uri="{FF2B5EF4-FFF2-40B4-BE49-F238E27FC236}">
                <a16:creationId xmlns:a16="http://schemas.microsoft.com/office/drawing/2014/main" id="{2B09EB14-F895-1703-23F3-C0DCC59D6611}"/>
              </a:ext>
            </a:extLst>
          </p:cNvPr>
          <p:cNvPicPr>
            <a:picLocks noChangeAspect="1"/>
          </p:cNvPicPr>
          <p:nvPr/>
        </p:nvPicPr>
        <p:blipFill>
          <a:blip r:embed="rId10"/>
          <a:stretch>
            <a:fillRect/>
          </a:stretch>
        </p:blipFill>
        <p:spPr>
          <a:xfrm>
            <a:off x="6257477" y="615810"/>
            <a:ext cx="774259" cy="786452"/>
          </a:xfrm>
          <a:prstGeom prst="rect">
            <a:avLst/>
          </a:prstGeom>
        </p:spPr>
      </p:pic>
      <p:pic>
        <p:nvPicPr>
          <p:cNvPr id="35" name="Picture 34">
            <a:extLst>
              <a:ext uri="{FF2B5EF4-FFF2-40B4-BE49-F238E27FC236}">
                <a16:creationId xmlns:a16="http://schemas.microsoft.com/office/drawing/2014/main" id="{7C093154-0C6A-BFCA-831D-17E5CFD87834}"/>
              </a:ext>
            </a:extLst>
          </p:cNvPr>
          <p:cNvPicPr>
            <a:picLocks noChangeAspect="1"/>
          </p:cNvPicPr>
          <p:nvPr/>
        </p:nvPicPr>
        <p:blipFill>
          <a:blip r:embed="rId11"/>
          <a:stretch>
            <a:fillRect/>
          </a:stretch>
        </p:blipFill>
        <p:spPr>
          <a:xfrm>
            <a:off x="7814780" y="826122"/>
            <a:ext cx="1958846" cy="365760"/>
          </a:xfrm>
          <a:prstGeom prst="rect">
            <a:avLst/>
          </a:prstGeom>
        </p:spPr>
      </p:pic>
    </p:spTree>
    <p:extLst>
      <p:ext uri="{BB962C8B-B14F-4D97-AF65-F5344CB8AC3E}">
        <p14:creationId xmlns:p14="http://schemas.microsoft.com/office/powerpoint/2010/main" val="3530329195"/>
      </p:ext>
    </p:extLst>
  </p:cSld>
  <p:clrMapOvr>
    <a:masterClrMapping/>
  </p:clrMapOvr>
  <mc:AlternateContent xmlns:mc="http://schemas.openxmlformats.org/markup-compatibility/2006" xmlns:p14="http://schemas.microsoft.com/office/powerpoint/2010/main">
    <mc:Choice Requires="p14">
      <p:transition spd="med" p14:dur="700" advTm="11805">
        <p:fade/>
      </p:transition>
    </mc:Choice>
    <mc:Fallback xmlns="">
      <p:transition spd="med" advTm="11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4F9B4-B8D6-C277-BB59-30C4A1D14A7B}"/>
            </a:ext>
          </a:extLst>
        </p:cNvPr>
        <p:cNvGrpSpPr/>
        <p:nvPr/>
      </p:nvGrpSpPr>
      <p:grpSpPr>
        <a:xfrm>
          <a:off x="0" y="0"/>
          <a:ext cx="0" cy="0"/>
          <a:chOff x="0" y="0"/>
          <a:chExt cx="0" cy="0"/>
        </a:xfrm>
      </p:grpSpPr>
      <p:pic>
        <p:nvPicPr>
          <p:cNvPr id="24" name="Picture Placeholder 23" descr="A landscape with a valley and trees&#10;&#10;AI-generated content may be incorrect.">
            <a:extLst>
              <a:ext uri="{FF2B5EF4-FFF2-40B4-BE49-F238E27FC236}">
                <a16:creationId xmlns:a16="http://schemas.microsoft.com/office/drawing/2014/main" id="{70E30A65-0EAC-A14E-E0AE-D9DD0752A43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5436"/>
          <a:stretch>
            <a:fillRect/>
          </a:stretch>
        </p:blipFill>
        <p:spPr>
          <a:xfrm>
            <a:off x="3467100" y="0"/>
            <a:ext cx="8724900" cy="5297488"/>
          </a:xfrm>
        </p:spPr>
      </p:pic>
      <p:sp>
        <p:nvSpPr>
          <p:cNvPr id="16" name="Text Placeholder 15">
            <a:extLst>
              <a:ext uri="{FF2B5EF4-FFF2-40B4-BE49-F238E27FC236}">
                <a16:creationId xmlns:a16="http://schemas.microsoft.com/office/drawing/2014/main" id="{A07B6829-EA9E-FF91-3EAF-0B35726EC28B}"/>
              </a:ext>
            </a:extLst>
          </p:cNvPr>
          <p:cNvSpPr>
            <a:spLocks noGrp="1"/>
          </p:cNvSpPr>
          <p:nvPr>
            <p:ph type="body" sz="quarter" idx="10"/>
          </p:nvPr>
        </p:nvSpPr>
        <p:spPr>
          <a:xfrm>
            <a:off x="574758" y="1797936"/>
            <a:ext cx="5521242" cy="1994392"/>
          </a:xfrm>
        </p:spPr>
        <p:txBody>
          <a:bodyPr/>
          <a:lstStyle/>
          <a:p>
            <a:br>
              <a:rPr lang="en-US"/>
            </a:br>
            <a:r>
              <a:rPr lang="en-US"/>
              <a:t>Thank You!</a:t>
            </a:r>
          </a:p>
          <a:p>
            <a:endParaRPr lang="en-US"/>
          </a:p>
        </p:txBody>
      </p:sp>
      <p:sp>
        <p:nvSpPr>
          <p:cNvPr id="21" name="Text Placeholder 20">
            <a:extLst>
              <a:ext uri="{FF2B5EF4-FFF2-40B4-BE49-F238E27FC236}">
                <a16:creationId xmlns:a16="http://schemas.microsoft.com/office/drawing/2014/main" id="{E1B447D9-C9A6-2473-3165-BA253437DE37}"/>
              </a:ext>
            </a:extLst>
          </p:cNvPr>
          <p:cNvSpPr>
            <a:spLocks noGrp="1"/>
          </p:cNvSpPr>
          <p:nvPr>
            <p:ph type="body" sz="quarter" idx="13"/>
          </p:nvPr>
        </p:nvSpPr>
        <p:spPr>
          <a:xfrm>
            <a:off x="3466954" y="-1"/>
            <a:ext cx="8725046" cy="5296958"/>
          </a:xfrm>
        </p:spPr>
        <p:txBody>
          <a:bodyPr/>
          <a:lstStyle/>
          <a:p>
            <a:r>
              <a:rPr lang="en-US"/>
              <a:t> </a:t>
            </a:r>
          </a:p>
        </p:txBody>
      </p:sp>
      <p:sp>
        <p:nvSpPr>
          <p:cNvPr id="22" name="Text Placeholder 21">
            <a:extLst>
              <a:ext uri="{FF2B5EF4-FFF2-40B4-BE49-F238E27FC236}">
                <a16:creationId xmlns:a16="http://schemas.microsoft.com/office/drawing/2014/main" id="{322B641E-C2FD-780E-AF54-F251212D6147}"/>
              </a:ext>
            </a:extLst>
          </p:cNvPr>
          <p:cNvSpPr>
            <a:spLocks noGrp="1"/>
          </p:cNvSpPr>
          <p:nvPr>
            <p:ph type="body" sz="quarter" idx="14"/>
          </p:nvPr>
        </p:nvSpPr>
        <p:spPr>
          <a:xfrm>
            <a:off x="958850" y="4558930"/>
            <a:ext cx="6097588" cy="276225"/>
          </a:xfrm>
        </p:spPr>
        <p:txBody>
          <a:bodyPr/>
          <a:lstStyle/>
          <a:p>
            <a:r>
              <a:rPr lang="en-US"/>
              <a:t>Innovating to bring the best network to </a:t>
            </a:r>
          </a:p>
          <a:p>
            <a:r>
              <a:rPr lang="en-US"/>
              <a:t>all of New Mexico</a:t>
            </a:r>
          </a:p>
        </p:txBody>
      </p:sp>
      <p:pic>
        <p:nvPicPr>
          <p:cNvPr id="13" name="Audio 12">
            <a:hlinkClick r:id="" action="ppaction://media"/>
            <a:extLst>
              <a:ext uri="{FF2B5EF4-FFF2-40B4-BE49-F238E27FC236}">
                <a16:creationId xmlns:a16="http://schemas.microsoft.com/office/drawing/2014/main" id="{1124BE5B-2176-3750-9D34-41105345BCC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297886" y="4963886"/>
            <a:ext cx="1811818" cy="1811818"/>
          </a:xfrm>
          <a:prstGeom prst="ellipse">
            <a:avLst/>
          </a:prstGeom>
        </p:spPr>
      </p:pic>
    </p:spTree>
    <p:extLst>
      <p:ext uri="{BB962C8B-B14F-4D97-AF65-F5344CB8AC3E}">
        <p14:creationId xmlns:p14="http://schemas.microsoft.com/office/powerpoint/2010/main" val="3912519942"/>
      </p:ext>
    </p:extLst>
  </p:cSld>
  <p:clrMapOvr>
    <a:masterClrMapping/>
  </p:clrMapOvr>
  <mc:AlternateContent xmlns:mc="http://schemas.openxmlformats.org/markup-compatibility/2006" xmlns:p14="http://schemas.microsoft.com/office/powerpoint/2010/main">
    <mc:Choice Requires="p14">
      <p:transition spd="med" p14:dur="700" advTm="14730">
        <p:fade/>
      </p:transition>
    </mc:Choice>
    <mc:Fallback xmlns="">
      <p:transition spd="med" advTm="14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36A64AF-1B5F-CCED-55FC-CCCF0A6EF97D}"/>
              </a:ext>
            </a:extLst>
          </p:cNvPr>
          <p:cNvGrpSpPr/>
          <p:nvPr/>
        </p:nvGrpSpPr>
        <p:grpSpPr>
          <a:xfrm rot="2700000">
            <a:off x="6757732" y="732949"/>
            <a:ext cx="279630" cy="277800"/>
            <a:chOff x="6096000" y="419533"/>
            <a:chExt cx="594360" cy="590470"/>
          </a:xfrm>
        </p:grpSpPr>
        <p:cxnSp>
          <p:nvCxnSpPr>
            <p:cNvPr id="17" name="Straight Connector 16">
              <a:extLst>
                <a:ext uri="{FF2B5EF4-FFF2-40B4-BE49-F238E27FC236}">
                  <a16:creationId xmlns:a16="http://schemas.microsoft.com/office/drawing/2014/main" id="{E14A40BC-440A-C724-DAB2-D6461F747799}"/>
                </a:ext>
              </a:extLst>
            </p:cNvPr>
            <p:cNvCxnSpPr>
              <a:cxnSpLocks/>
            </p:cNvCxnSpPr>
            <p:nvPr userDrawn="1"/>
          </p:nvCxnSpPr>
          <p:spPr>
            <a:xfrm>
              <a:off x="6393180" y="419533"/>
              <a:ext cx="0" cy="590470"/>
            </a:xfrm>
            <a:prstGeom prst="line">
              <a:avLst/>
            </a:prstGeom>
            <a:noFill/>
            <a:ln w="12700" cap="flat" cmpd="sng" algn="ctr">
              <a:solidFill>
                <a:srgbClr val="002033"/>
              </a:solidFill>
              <a:prstDash val="solid"/>
              <a:miter lim="800000"/>
            </a:ln>
            <a:effectLst/>
          </p:spPr>
        </p:cxnSp>
        <p:cxnSp>
          <p:nvCxnSpPr>
            <p:cNvPr id="18" name="Straight Connector 17">
              <a:extLst>
                <a:ext uri="{FF2B5EF4-FFF2-40B4-BE49-F238E27FC236}">
                  <a16:creationId xmlns:a16="http://schemas.microsoft.com/office/drawing/2014/main" id="{BC8BB649-C15E-DF56-77A6-36D222CC4FD2}"/>
                </a:ext>
              </a:extLst>
            </p:cNvPr>
            <p:cNvCxnSpPr>
              <a:cxnSpLocks/>
            </p:cNvCxnSpPr>
            <p:nvPr/>
          </p:nvCxnSpPr>
          <p:spPr>
            <a:xfrm>
              <a:off x="6096000" y="714768"/>
              <a:ext cx="594360" cy="0"/>
            </a:xfrm>
            <a:prstGeom prst="line">
              <a:avLst/>
            </a:prstGeom>
            <a:noFill/>
            <a:ln w="12700" cap="flat" cmpd="sng" algn="ctr">
              <a:solidFill>
                <a:srgbClr val="002033"/>
              </a:solidFill>
              <a:prstDash val="solid"/>
              <a:miter lim="800000"/>
            </a:ln>
            <a:effectLst/>
          </p:spPr>
        </p:cxnSp>
      </p:grpSp>
      <p:pic>
        <p:nvPicPr>
          <p:cNvPr id="8" name="Picture 7">
            <a:extLst>
              <a:ext uri="{FF2B5EF4-FFF2-40B4-BE49-F238E27FC236}">
                <a16:creationId xmlns:a16="http://schemas.microsoft.com/office/drawing/2014/main" id="{FF268F6B-FB77-BA36-6141-C8BA899A56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70996" y="478623"/>
            <a:ext cx="780693" cy="786384"/>
          </a:xfrm>
          <a:prstGeom prst="rect">
            <a:avLst/>
          </a:prstGeom>
        </p:spPr>
      </p:pic>
      <p:sp>
        <p:nvSpPr>
          <p:cNvPr id="6" name="Text Placeholder 5">
            <a:extLst>
              <a:ext uri="{FF2B5EF4-FFF2-40B4-BE49-F238E27FC236}">
                <a16:creationId xmlns:a16="http://schemas.microsoft.com/office/drawing/2014/main" id="{856AC011-8F32-B03E-C529-802F03973FDF}"/>
              </a:ext>
            </a:extLst>
          </p:cNvPr>
          <p:cNvSpPr>
            <a:spLocks noGrp="1"/>
          </p:cNvSpPr>
          <p:nvPr>
            <p:ph type="body" sz="quarter" idx="10"/>
          </p:nvPr>
        </p:nvSpPr>
        <p:spPr/>
        <p:txBody>
          <a:bodyPr/>
          <a:lstStyle/>
          <a:p>
            <a:endParaRPr lang="en-US"/>
          </a:p>
        </p:txBody>
      </p:sp>
      <p:pic>
        <p:nvPicPr>
          <p:cNvPr id="7" name="Picture 6" descr="Two men in uniform standing in front of a vehicle&#10;&#10;AI-generated content may be incorrect.">
            <a:extLst>
              <a:ext uri="{FF2B5EF4-FFF2-40B4-BE49-F238E27FC236}">
                <a16:creationId xmlns:a16="http://schemas.microsoft.com/office/drawing/2014/main" id="{405782F1-6B5D-1D8C-F090-519618886E2B}"/>
              </a:ext>
            </a:extLst>
          </p:cNvPr>
          <p:cNvPicPr>
            <a:picLocks noChangeAspect="1"/>
          </p:cNvPicPr>
          <p:nvPr/>
        </p:nvPicPr>
        <p:blipFill rotWithShape="1">
          <a:blip r:embed="rId6">
            <a:extLst>
              <a:ext uri="{28A0092B-C50C-407E-A947-70E740481C1C}">
                <a14:useLocalDpi xmlns:a14="http://schemas.microsoft.com/office/drawing/2010/main" val="0"/>
              </a:ext>
            </a:extLst>
          </a:blip>
          <a:srcRect l="29833" t="14533" r="21483" b="9296"/>
          <a:stretch>
            <a:fillRect/>
          </a:stretch>
        </p:blipFill>
        <p:spPr>
          <a:xfrm>
            <a:off x="-3" y="38"/>
            <a:ext cx="4000504" cy="6259169"/>
          </a:xfrm>
          <a:prstGeom prst="rect">
            <a:avLst/>
          </a:prstGeom>
        </p:spPr>
      </p:pic>
      <p:sp>
        <p:nvSpPr>
          <p:cNvPr id="19" name="Rectangle 18">
            <a:extLst>
              <a:ext uri="{FF2B5EF4-FFF2-40B4-BE49-F238E27FC236}">
                <a16:creationId xmlns:a16="http://schemas.microsoft.com/office/drawing/2014/main" id="{A4AD24DD-4DA6-34CF-FB42-DE610C88A2E2}"/>
              </a:ext>
            </a:extLst>
          </p:cNvPr>
          <p:cNvSpPr>
            <a:spLocks/>
          </p:cNvSpPr>
          <p:nvPr/>
        </p:nvSpPr>
        <p:spPr>
          <a:xfrm>
            <a:off x="0" y="38"/>
            <a:ext cx="4000504" cy="6259169"/>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marL="0" marR="0" lvl="0" indent="0" algn="l" defTabSz="554387" rtl="0" eaLnBrk="1" fontAlgn="auto" latinLnBrk="0" hangingPunct="1">
              <a:lnSpc>
                <a:spcPct val="90000"/>
              </a:lnSpc>
              <a:spcBef>
                <a:spcPts val="607"/>
              </a:spcBef>
              <a:spcAft>
                <a:spcPts val="0"/>
              </a:spcAft>
              <a:buClrTx/>
              <a:buSzTx/>
              <a:buFontTx/>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p:txBody>
      </p:sp>
      <p:sp>
        <p:nvSpPr>
          <p:cNvPr id="20" name="Rectangle 1">
            <a:extLst>
              <a:ext uri="{FF2B5EF4-FFF2-40B4-BE49-F238E27FC236}">
                <a16:creationId xmlns:a16="http://schemas.microsoft.com/office/drawing/2014/main" id="{78314A9E-6CE3-FAFE-EF03-925390E5BD92}"/>
              </a:ext>
            </a:extLst>
          </p:cNvPr>
          <p:cNvSpPr/>
          <p:nvPr/>
        </p:nvSpPr>
        <p:spPr>
          <a:xfrm>
            <a:off x="292652" y="292100"/>
            <a:ext cx="3415195" cy="5955556"/>
          </a:xfrm>
          <a:custGeom>
            <a:avLst/>
            <a:gdLst>
              <a:gd name="connsiteX0" fmla="*/ 0 w 3415195"/>
              <a:gd name="connsiteY0" fmla="*/ 0 h 5955556"/>
              <a:gd name="connsiteX1" fmla="*/ 3415195 w 3415195"/>
              <a:gd name="connsiteY1" fmla="*/ 0 h 5955556"/>
              <a:gd name="connsiteX2" fmla="*/ 3415195 w 3415195"/>
              <a:gd name="connsiteY2" fmla="*/ 5955556 h 5955556"/>
              <a:gd name="connsiteX3" fmla="*/ 0 w 3415195"/>
              <a:gd name="connsiteY3" fmla="*/ 5955556 h 5955556"/>
              <a:gd name="connsiteX4" fmla="*/ 0 w 3415195"/>
              <a:gd name="connsiteY4" fmla="*/ 0 h 5955556"/>
              <a:gd name="connsiteX0" fmla="*/ 0 w 3415195"/>
              <a:gd name="connsiteY0" fmla="*/ 0 h 5969552"/>
              <a:gd name="connsiteX1" fmla="*/ 3415195 w 3415195"/>
              <a:gd name="connsiteY1" fmla="*/ 0 h 5969552"/>
              <a:gd name="connsiteX2" fmla="*/ 3415195 w 3415195"/>
              <a:gd name="connsiteY2" fmla="*/ 5955556 h 5969552"/>
              <a:gd name="connsiteX3" fmla="*/ 1625600 w 3415195"/>
              <a:gd name="connsiteY3" fmla="*/ 5969552 h 5969552"/>
              <a:gd name="connsiteX4" fmla="*/ 0 w 3415195"/>
              <a:gd name="connsiteY4" fmla="*/ 5955556 h 5969552"/>
              <a:gd name="connsiteX5" fmla="*/ 0 w 3415195"/>
              <a:gd name="connsiteY5" fmla="*/ 0 h 5969552"/>
              <a:gd name="connsiteX0" fmla="*/ 1625600 w 3415195"/>
              <a:gd name="connsiteY0" fmla="*/ 5969552 h 6060992"/>
              <a:gd name="connsiteX1" fmla="*/ 0 w 3415195"/>
              <a:gd name="connsiteY1" fmla="*/ 5955556 h 6060992"/>
              <a:gd name="connsiteX2" fmla="*/ 0 w 3415195"/>
              <a:gd name="connsiteY2" fmla="*/ 0 h 6060992"/>
              <a:gd name="connsiteX3" fmla="*/ 3415195 w 3415195"/>
              <a:gd name="connsiteY3" fmla="*/ 0 h 6060992"/>
              <a:gd name="connsiteX4" fmla="*/ 3415195 w 3415195"/>
              <a:gd name="connsiteY4" fmla="*/ 5955556 h 6060992"/>
              <a:gd name="connsiteX5" fmla="*/ 1717040 w 3415195"/>
              <a:gd name="connsiteY5" fmla="*/ 6060992 h 6060992"/>
              <a:gd name="connsiteX0" fmla="*/ 1625600 w 3415195"/>
              <a:gd name="connsiteY0" fmla="*/ 5969552 h 5969552"/>
              <a:gd name="connsiteX1" fmla="*/ 0 w 3415195"/>
              <a:gd name="connsiteY1" fmla="*/ 5955556 h 5969552"/>
              <a:gd name="connsiteX2" fmla="*/ 0 w 3415195"/>
              <a:gd name="connsiteY2" fmla="*/ 0 h 5969552"/>
              <a:gd name="connsiteX3" fmla="*/ 3415195 w 3415195"/>
              <a:gd name="connsiteY3" fmla="*/ 0 h 5969552"/>
              <a:gd name="connsiteX4" fmla="*/ 3415195 w 3415195"/>
              <a:gd name="connsiteY4" fmla="*/ 5955556 h 5969552"/>
              <a:gd name="connsiteX0" fmla="*/ 0 w 3415195"/>
              <a:gd name="connsiteY0" fmla="*/ 5955556 h 5955556"/>
              <a:gd name="connsiteX1" fmla="*/ 0 w 3415195"/>
              <a:gd name="connsiteY1" fmla="*/ 0 h 5955556"/>
              <a:gd name="connsiteX2" fmla="*/ 3415195 w 3415195"/>
              <a:gd name="connsiteY2" fmla="*/ 0 h 5955556"/>
              <a:gd name="connsiteX3" fmla="*/ 3415195 w 3415195"/>
              <a:gd name="connsiteY3" fmla="*/ 5955556 h 5955556"/>
            </a:gdLst>
            <a:ahLst/>
            <a:cxnLst>
              <a:cxn ang="0">
                <a:pos x="connsiteX0" y="connsiteY0"/>
              </a:cxn>
              <a:cxn ang="0">
                <a:pos x="connsiteX1" y="connsiteY1"/>
              </a:cxn>
              <a:cxn ang="0">
                <a:pos x="connsiteX2" y="connsiteY2"/>
              </a:cxn>
              <a:cxn ang="0">
                <a:pos x="connsiteX3" y="connsiteY3"/>
              </a:cxn>
            </a:cxnLst>
            <a:rect l="l" t="t" r="r" b="b"/>
            <a:pathLst>
              <a:path w="3415195" h="5955556">
                <a:moveTo>
                  <a:pt x="0" y="5955556"/>
                </a:moveTo>
                <a:lnTo>
                  <a:pt x="0" y="0"/>
                </a:lnTo>
                <a:lnTo>
                  <a:pt x="3415195" y="0"/>
                </a:lnTo>
                <a:lnTo>
                  <a:pt x="3415195" y="5955556"/>
                </a:ln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21" name="Text Placeholder 3">
            <a:extLst>
              <a:ext uri="{FF2B5EF4-FFF2-40B4-BE49-F238E27FC236}">
                <a16:creationId xmlns:a16="http://schemas.microsoft.com/office/drawing/2014/main" id="{648D8D1F-B9DC-8121-8EBA-43ED1018E6B5}"/>
              </a:ext>
            </a:extLst>
          </p:cNvPr>
          <p:cNvSpPr txBox="1">
            <a:spLocks/>
          </p:cNvSpPr>
          <p:nvPr/>
        </p:nvSpPr>
        <p:spPr>
          <a:xfrm>
            <a:off x="1087899" y="1705554"/>
            <a:ext cx="2799606" cy="3095919"/>
          </a:xfrm>
          <a:prstGeom prst="rect">
            <a:avLst/>
          </a:prstGeom>
        </p:spPr>
        <p:txBody>
          <a:bodyPr vert="horz" wrap="square" lIns="0" tIns="0" rIns="0" bIns="0" rtlCol="0" anchor="ctr">
            <a:noAutofit/>
          </a:bodyPr>
          <a:lstStyle>
            <a:lvl1pPr marL="0" indent="0" algn="l" defTabSz="554463" rtl="0" eaLnBrk="1" latinLnBrk="0" hangingPunct="1">
              <a:lnSpc>
                <a:spcPct val="85000"/>
              </a:lnSpc>
              <a:spcBef>
                <a:spcPts val="0"/>
              </a:spcBef>
              <a:buFont typeface="Arial" panose="020B0604020202020204" pitchFamily="34" charset="0"/>
              <a:buNone/>
              <a:defRPr sz="4000" kern="1200" spc="-91">
                <a:solidFill>
                  <a:schemeClr val="bg1"/>
                </a:solidFill>
                <a:latin typeface="+mj-lt"/>
                <a:ea typeface="+mn-ea"/>
                <a:cs typeface="+mn-cs"/>
              </a:defRPr>
            </a:lvl1pPr>
            <a:lvl2pPr marL="182880" indent="-182880" algn="l" defTabSz="554463" rtl="0" eaLnBrk="1" latinLnBrk="0" hangingPunct="1">
              <a:lnSpc>
                <a:spcPct val="90000"/>
              </a:lnSpc>
              <a:spcBef>
                <a:spcPts val="300"/>
              </a:spcBef>
              <a:buFont typeface="Arial" panose="020B0604020202020204" pitchFamily="34" charset="0"/>
              <a:buChar char="•"/>
              <a:defRPr sz="1600" kern="1200">
                <a:solidFill>
                  <a:schemeClr val="tx2"/>
                </a:solidFill>
                <a:latin typeface="+mn-lt"/>
                <a:ea typeface="+mn-ea"/>
                <a:cs typeface="+mn-cs"/>
              </a:defRPr>
            </a:lvl2pPr>
            <a:lvl3pPr marL="365760" indent="-182880" algn="l" defTabSz="554463"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548640" indent="-182880" algn="l" defTabSz="554463" rtl="0" eaLnBrk="1" latinLnBrk="0" hangingPunct="1">
              <a:lnSpc>
                <a:spcPct val="90000"/>
              </a:lnSpc>
              <a:spcBef>
                <a:spcPts val="300"/>
              </a:spcBef>
              <a:buFont typeface="Arial" panose="020B0604020202020204" pitchFamily="34" charset="0"/>
              <a:buChar char="•"/>
              <a:defRPr sz="1200" kern="1200">
                <a:solidFill>
                  <a:schemeClr val="tx2"/>
                </a:solidFill>
                <a:latin typeface="+mn-lt"/>
                <a:ea typeface="+mn-ea"/>
                <a:cs typeface="+mn-cs"/>
              </a:defRPr>
            </a:lvl4pPr>
            <a:lvl5pPr marL="731520" indent="-182880" algn="l" defTabSz="554463" rtl="0" eaLnBrk="1" latinLnBrk="0" hangingPunct="1">
              <a:lnSpc>
                <a:spcPct val="90000"/>
              </a:lnSpc>
              <a:spcBef>
                <a:spcPts val="303"/>
              </a:spcBef>
              <a:buFont typeface="Arial" panose="020B0604020202020204" pitchFamily="34" charset="0"/>
              <a:buChar char="•"/>
              <a:defRPr sz="1000" kern="1200">
                <a:solidFill>
                  <a:schemeClr val="tx2"/>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63"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91" normalizeH="0" baseline="0" noProof="0">
                <a:ln>
                  <a:noFill/>
                </a:ln>
                <a:solidFill>
                  <a:srgbClr val="FFFFFF"/>
                </a:solidFill>
                <a:effectLst/>
                <a:uLnTx/>
                <a:uFillTx/>
                <a:latin typeface="Georgia"/>
                <a:ea typeface="+mn-ea"/>
                <a:cs typeface="+mn-cs"/>
              </a:rPr>
              <a:t>Dental</a:t>
            </a:r>
          </a:p>
          <a:p>
            <a:pPr marL="0" marR="0" lvl="0" indent="0" algn="l" defTabSz="554463" rtl="0" eaLnBrk="1" fontAlgn="auto" latinLnBrk="0" hangingPunct="1">
              <a:lnSpc>
                <a:spcPct val="85000"/>
              </a:lnSpc>
              <a:spcBef>
                <a:spcPts val="0"/>
              </a:spcBef>
              <a:spcAft>
                <a:spcPts val="0"/>
              </a:spcAft>
              <a:buClrTx/>
              <a:buSzTx/>
              <a:buFont typeface="Arial" panose="020B0604020202020204" pitchFamily="34" charset="0"/>
              <a:buNone/>
              <a:tabLst/>
              <a:defRPr/>
            </a:pPr>
            <a:r>
              <a:rPr kumimoji="0" lang="en-US" sz="3600" b="0" i="0" u="none" strike="noStrike" kern="1200" cap="none" spc="-91" normalizeH="0" baseline="0" noProof="0">
                <a:ln>
                  <a:noFill/>
                </a:ln>
                <a:solidFill>
                  <a:srgbClr val="FFFFFF"/>
                </a:solidFill>
                <a:effectLst/>
                <a:uLnTx/>
                <a:uFillTx/>
                <a:latin typeface="Georgia"/>
                <a:ea typeface="+mn-ea"/>
                <a:cs typeface="+mn-cs"/>
              </a:rPr>
              <a:t>Highlights</a:t>
            </a:r>
          </a:p>
        </p:txBody>
      </p:sp>
      <p:grpSp>
        <p:nvGrpSpPr>
          <p:cNvPr id="22" name="Group 21">
            <a:extLst>
              <a:ext uri="{FF2B5EF4-FFF2-40B4-BE49-F238E27FC236}">
                <a16:creationId xmlns:a16="http://schemas.microsoft.com/office/drawing/2014/main" id="{9D9F044C-7A88-82D3-7311-1AA6DB38D339}"/>
              </a:ext>
            </a:extLst>
          </p:cNvPr>
          <p:cNvGrpSpPr/>
          <p:nvPr/>
        </p:nvGrpSpPr>
        <p:grpSpPr>
          <a:xfrm>
            <a:off x="596896" y="1926258"/>
            <a:ext cx="2761870" cy="2790765"/>
            <a:chOff x="727626" y="2869113"/>
            <a:chExt cx="2709751" cy="2746138"/>
          </a:xfrm>
        </p:grpSpPr>
        <p:cxnSp>
          <p:nvCxnSpPr>
            <p:cNvPr id="23" name="Straight Connector 22">
              <a:extLst>
                <a:ext uri="{FF2B5EF4-FFF2-40B4-BE49-F238E27FC236}">
                  <a16:creationId xmlns:a16="http://schemas.microsoft.com/office/drawing/2014/main" id="{DE3F8C6A-68B5-5D2B-911A-B66421CE60C6}"/>
                </a:ext>
              </a:extLst>
            </p:cNvPr>
            <p:cNvCxnSpPr>
              <a:cxnSpLocks/>
            </p:cNvCxnSpPr>
            <p:nvPr/>
          </p:nvCxnSpPr>
          <p:spPr>
            <a:xfrm>
              <a:off x="1108710" y="2899410"/>
              <a:ext cx="2328667" cy="207376"/>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551F67-1CE7-7351-F8BD-848ED1EB0D40}"/>
                </a:ext>
              </a:extLst>
            </p:cNvPr>
            <p:cNvCxnSpPr>
              <a:cxnSpLocks/>
            </p:cNvCxnSpPr>
            <p:nvPr/>
          </p:nvCxnSpPr>
          <p:spPr>
            <a:xfrm flipH="1">
              <a:off x="754915" y="2869113"/>
              <a:ext cx="387594" cy="2717107"/>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CE9CC4-CC99-DFA4-18A9-F8D2FCAFEF67}"/>
                </a:ext>
              </a:extLst>
            </p:cNvPr>
            <p:cNvCxnSpPr>
              <a:cxnSpLocks/>
            </p:cNvCxnSpPr>
            <p:nvPr/>
          </p:nvCxnSpPr>
          <p:spPr>
            <a:xfrm flipH="1">
              <a:off x="3320415" y="3076575"/>
              <a:ext cx="110490" cy="2240280"/>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AABED-BC12-B3B9-968D-B6089C892E6A}"/>
                </a:ext>
              </a:extLst>
            </p:cNvPr>
            <p:cNvCxnSpPr>
              <a:cxnSpLocks/>
            </p:cNvCxnSpPr>
            <p:nvPr/>
          </p:nvCxnSpPr>
          <p:spPr>
            <a:xfrm flipV="1">
              <a:off x="1642110" y="5290185"/>
              <a:ext cx="1710690" cy="13335"/>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3ED400-FD88-9086-ED2A-4CE02552FD5F}"/>
                </a:ext>
              </a:extLst>
            </p:cNvPr>
            <p:cNvCxnSpPr>
              <a:cxnSpLocks/>
            </p:cNvCxnSpPr>
            <p:nvPr/>
          </p:nvCxnSpPr>
          <p:spPr>
            <a:xfrm>
              <a:off x="984011" y="5387711"/>
              <a:ext cx="671761" cy="52969"/>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77DB63-865F-69A8-586C-D683090A2A72}"/>
                </a:ext>
              </a:extLst>
            </p:cNvPr>
            <p:cNvCxnSpPr>
              <a:cxnSpLocks/>
            </p:cNvCxnSpPr>
            <p:nvPr/>
          </p:nvCxnSpPr>
          <p:spPr>
            <a:xfrm>
              <a:off x="727626" y="5558108"/>
              <a:ext cx="247426" cy="2811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A126D0-8BE7-AE3F-881A-CCCEAFA2841B}"/>
                </a:ext>
              </a:extLst>
            </p:cNvPr>
            <p:cNvCxnSpPr>
              <a:cxnSpLocks/>
            </p:cNvCxnSpPr>
            <p:nvPr/>
          </p:nvCxnSpPr>
          <p:spPr>
            <a:xfrm flipV="1">
              <a:off x="957103" y="5364480"/>
              <a:ext cx="60167" cy="250771"/>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104669-AB0E-CAF0-AA60-6C3B49801B76}"/>
                </a:ext>
              </a:extLst>
            </p:cNvPr>
            <p:cNvCxnSpPr>
              <a:cxnSpLocks/>
            </p:cNvCxnSpPr>
            <p:nvPr/>
          </p:nvCxnSpPr>
          <p:spPr>
            <a:xfrm flipV="1">
              <a:off x="1645920" y="5274519"/>
              <a:ext cx="23366" cy="196641"/>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 name="Content Placeholder 2">
            <a:extLst>
              <a:ext uri="{FF2B5EF4-FFF2-40B4-BE49-F238E27FC236}">
                <a16:creationId xmlns:a16="http://schemas.microsoft.com/office/drawing/2014/main" id="{BDD3679E-473C-988A-E519-FEE34B44598A}"/>
              </a:ext>
            </a:extLst>
          </p:cNvPr>
          <p:cNvSpPr txBox="1">
            <a:spLocks/>
          </p:cNvSpPr>
          <p:nvPr/>
        </p:nvSpPr>
        <p:spPr>
          <a:xfrm>
            <a:off x="4920656" y="1509338"/>
            <a:ext cx="6852244" cy="4881455"/>
          </a:xfrm>
          <a:prstGeom prst="rect">
            <a:avLst/>
          </a:prstGeom>
        </p:spPr>
        <p:txBody>
          <a:bodyPr vert="horz" lIns="91440" tIns="45720" rIns="91440" bIns="45720" rtlCol="0">
            <a:noAutofit/>
          </a:bodyPr>
          <a:lstStyle>
            <a:lvl1pPr marL="174621" indent="-174621" algn="l" defTabSz="914377" rtl="0" eaLnBrk="1" latinLnBrk="0" hangingPunct="1">
              <a:spcBef>
                <a:spcPts val="0"/>
              </a:spcBef>
              <a:spcAft>
                <a:spcPts val="600"/>
              </a:spcAft>
              <a:buClr>
                <a:schemeClr val="tx2"/>
              </a:buClr>
              <a:buFont typeface="Arial" panose="020B0604020202020204" pitchFamily="34" charset="0"/>
              <a:buChar char="•"/>
              <a:defRPr sz="2000" kern="1200" baseline="0">
                <a:solidFill>
                  <a:schemeClr val="tx1"/>
                </a:solidFill>
                <a:latin typeface="+mn-lt"/>
                <a:ea typeface="+mn-ea"/>
                <a:cs typeface="+mn-cs"/>
              </a:defRPr>
            </a:lvl1pPr>
            <a:lvl2pPr marL="631810"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2pPr>
            <a:lvl3pPr marL="1088998"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3pPr>
            <a:lvl4pPr marL="1546187"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4pPr>
            <a:lvl5pPr marL="2003375" indent="-174621" algn="l" defTabSz="914377" rtl="0" eaLnBrk="1" latinLnBrk="0" hangingPunct="1">
              <a:spcBef>
                <a:spcPts val="0"/>
              </a:spcBef>
              <a:spcAft>
                <a:spcPts val="600"/>
              </a:spcAft>
              <a:buClr>
                <a:schemeClr val="tx2"/>
              </a:buClr>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4621" marR="0" lvl="0" indent="-174621" algn="l" defTabSz="914377" rtl="0" eaLnBrk="1" fontAlgn="auto" latinLnBrk="0" hangingPunct="1">
              <a:lnSpc>
                <a:spcPct val="100000"/>
              </a:lnSpc>
              <a:spcBef>
                <a:spcPts val="0"/>
              </a:spcBef>
              <a:spcAft>
                <a:spcPts val="0"/>
              </a:spcAft>
              <a:buClr>
                <a:srgbClr val="086B7D"/>
              </a:buClr>
              <a:buSzTx/>
              <a:buFont typeface="Arial" panose="020B0604020202020204" pitchFamily="34" charset="0"/>
              <a:buChar char="•"/>
              <a:tabLst/>
              <a:defRPr/>
            </a:pPr>
            <a:r>
              <a:rPr kumimoji="0" lang="en-US" sz="22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Deductibles</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20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$50.00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per enrolled person during the plan year</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$150.00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total per family</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Deductible does not apply to Diagnostic &amp; Preventive Services or Orthodontic Services</a:t>
            </a:r>
            <a:br>
              <a:rPr kumimoji="0" lang="en-US" sz="20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br>
            <a:endParaRPr kumimoji="0" lang="en-US" sz="7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endParaRPr>
          </a:p>
          <a:p>
            <a:pPr marL="174621" marR="0" lvl="0" indent="-174621" algn="l" defTabSz="914377" rtl="0" eaLnBrk="1" fontAlgn="auto" latinLnBrk="0" hangingPunct="1">
              <a:lnSpc>
                <a:spcPct val="100000"/>
              </a:lnSpc>
              <a:spcBef>
                <a:spcPts val="0"/>
              </a:spcBef>
              <a:spcAft>
                <a:spcPts val="0"/>
              </a:spcAft>
              <a:buClr>
                <a:srgbClr val="086B7D"/>
              </a:buClr>
              <a:buSzTx/>
              <a:buFont typeface="Arial" panose="020B0604020202020204" pitchFamily="34" charset="0"/>
              <a:buChar char="•"/>
              <a:tabLst/>
              <a:defRPr/>
            </a:pPr>
            <a:r>
              <a:rPr kumimoji="0" lang="en-US" sz="22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Benefit Annual Maximum</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$1,750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per enrolled person, per plan year on the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Base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 $2,000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per enrolled person, per year on the </a:t>
            </a: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Buy Up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a:t>
            </a:r>
          </a:p>
          <a:p>
            <a:pPr marL="631810" marR="0" lvl="1" indent="-174621" algn="l" defTabSz="914377" rtl="0" eaLnBrk="1" fontAlgn="auto" latinLnBrk="0" hangingPunct="1">
              <a:lnSpc>
                <a:spcPct val="100000"/>
              </a:lnSpc>
              <a:spcBef>
                <a:spcPts val="0"/>
              </a:spcBef>
              <a:spcAft>
                <a:spcPts val="0"/>
              </a:spcAft>
              <a:buClr>
                <a:srgbClr val="086B7D"/>
              </a:buClr>
              <a:buSzTx/>
              <a:buFont typeface="Arial" panose="020B0604020202020204" pitchFamily="34" charset="0"/>
              <a:buChar char="•"/>
              <a:tabLst/>
              <a:defRPr/>
            </a:pPr>
            <a:endParaRPr kumimoji="0" lang="en-US" sz="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endParaRPr>
          </a:p>
          <a:p>
            <a:pPr marL="174621" marR="0" lvl="0" indent="-174621" algn="l" defTabSz="914377" rtl="0" eaLnBrk="1" fontAlgn="auto" latinLnBrk="0" hangingPunct="1">
              <a:lnSpc>
                <a:spcPct val="100000"/>
              </a:lnSpc>
              <a:spcBef>
                <a:spcPts val="0"/>
              </a:spcBef>
              <a:spcAft>
                <a:spcPts val="0"/>
              </a:spcAft>
              <a:buClr>
                <a:srgbClr val="086B7D"/>
              </a:buClr>
              <a:buSzTx/>
              <a:buFont typeface="Arial" panose="020B0604020202020204" pitchFamily="34" charset="0"/>
              <a:buChar char="•"/>
              <a:tabLst/>
              <a:defRPr/>
            </a:pPr>
            <a:r>
              <a:rPr kumimoji="0" lang="en-US" sz="22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Orthodontic Lifetime Maximum</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20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Children – up to 18th birthday</a:t>
            </a:r>
          </a:p>
          <a:p>
            <a:pPr marL="1088998" marR="0" lvl="2"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
              <a:tabLst/>
              <a:defRPr/>
            </a:pP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Base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 Pays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75%</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up to a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$2,000 </a:t>
            </a:r>
            <a:r>
              <a:rPr kumimoji="0" lang="en-US" sz="1800" b="0" i="0" u="sng"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lifetime</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maximum</a:t>
            </a:r>
          </a:p>
          <a:p>
            <a:pPr marL="1088998" marR="0" lvl="2"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
              <a:tabLst/>
              <a:defRPr/>
            </a:pP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Buy Up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 Pays </a:t>
            </a: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75%</a:t>
            </a:r>
            <a:r>
              <a:rPr kumimoji="0" lang="en-US" sz="1800" b="0" i="0" u="none" strike="noStrike" kern="1200" cap="none" spc="0" normalizeH="0" baseline="0" noProof="0">
                <a:ln>
                  <a:noFill/>
                </a:ln>
                <a:solidFill>
                  <a:srgbClr val="086B7D"/>
                </a:solidFill>
                <a:effectLst/>
                <a:uLnTx/>
                <a:uFillTx/>
                <a:latin typeface="Aptos" panose="020B0004020202020204" pitchFamily="34" charset="0"/>
                <a:ea typeface="+mn-ea"/>
                <a:cs typeface="+mn-cs"/>
              </a:rPr>
              <a:t>,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up to a</a:t>
            </a:r>
            <a:r>
              <a:rPr kumimoji="0" lang="en-US" sz="1800" b="0" i="0" u="none" strike="noStrike" kern="1200" cap="none" spc="0" normalizeH="0" baseline="0" noProof="0">
                <a:ln>
                  <a:noFill/>
                </a:ln>
                <a:solidFill>
                  <a:srgbClr val="086B7D"/>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$2,500 </a:t>
            </a:r>
            <a:r>
              <a:rPr kumimoji="0" lang="en-US" sz="1800" b="0" i="0" u="sng"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lifetime</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maximum</a:t>
            </a:r>
          </a:p>
          <a:p>
            <a:pPr marL="631810" marR="0" lvl="1"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ü"/>
              <a:tabLst/>
              <a:defRPr/>
            </a:pP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Adults – age 18 and over</a:t>
            </a:r>
          </a:p>
          <a:p>
            <a:pPr marL="1088998" marR="0" lvl="2"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
              <a:tabLst/>
              <a:defRPr/>
            </a:pP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Base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 Pays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60%</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up to a </a:t>
            </a:r>
            <a:r>
              <a:rPr kumimoji="0" lang="en-US" sz="1800" b="1"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$1,750 </a:t>
            </a:r>
            <a:r>
              <a:rPr kumimoji="0" lang="en-US" sz="1800" b="0" i="0" u="sng"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lifetime</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maximum</a:t>
            </a:r>
          </a:p>
          <a:p>
            <a:pPr marL="1088998" marR="0" lvl="2" indent="-174621" algn="l" defTabSz="914377" rtl="0" eaLnBrk="1" fontAlgn="auto" latinLnBrk="0" hangingPunct="1">
              <a:lnSpc>
                <a:spcPct val="100000"/>
              </a:lnSpc>
              <a:spcBef>
                <a:spcPts val="0"/>
              </a:spcBef>
              <a:spcAft>
                <a:spcPts val="0"/>
              </a:spcAft>
              <a:buClr>
                <a:srgbClr val="086B7D"/>
              </a:buClr>
              <a:buSzPct val="50000"/>
              <a:buFont typeface="Wingdings" panose="05000000000000000000" pitchFamily="2" charset="2"/>
              <a:buChar char="§"/>
              <a:tabLst/>
              <a:defRPr/>
            </a:pP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Buy Up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Plan Pays </a:t>
            </a: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60%</a:t>
            </a:r>
            <a:r>
              <a:rPr kumimoji="0" lang="en-US" sz="1800" b="0" i="0" u="none" strike="noStrike" kern="1200" cap="none" spc="0" normalizeH="0" baseline="0" noProof="0">
                <a:ln>
                  <a:noFill/>
                </a:ln>
                <a:solidFill>
                  <a:srgbClr val="086B7D"/>
                </a:solidFill>
                <a:effectLst/>
                <a:uLnTx/>
                <a:uFillTx/>
                <a:latin typeface="Aptos" panose="020B0004020202020204" pitchFamily="34" charset="0"/>
                <a:ea typeface="+mn-ea"/>
                <a:cs typeface="+mn-cs"/>
              </a:rPr>
              <a:t>, </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up to a</a:t>
            </a:r>
            <a:r>
              <a:rPr kumimoji="0" lang="en-US" sz="1800" b="0" i="0" u="none" strike="noStrike" kern="1200" cap="none" spc="0" normalizeH="0" baseline="0" noProof="0">
                <a:ln>
                  <a:noFill/>
                </a:ln>
                <a:solidFill>
                  <a:srgbClr val="086B7D"/>
                </a:solidFill>
                <a:effectLst/>
                <a:uLnTx/>
                <a:uFillTx/>
                <a:latin typeface="Aptos" panose="020B0004020202020204" pitchFamily="34" charset="0"/>
                <a:ea typeface="+mn-ea"/>
                <a:cs typeface="+mn-cs"/>
              </a:rPr>
              <a:t> </a:t>
            </a:r>
            <a:r>
              <a:rPr kumimoji="0" lang="en-US" sz="1800" b="1" i="0" u="none" strike="noStrike" kern="1200" cap="none" spc="0" normalizeH="0" baseline="0" noProof="0">
                <a:ln>
                  <a:noFill/>
                </a:ln>
                <a:solidFill>
                  <a:srgbClr val="086B7D"/>
                </a:solidFill>
                <a:effectLst/>
                <a:uLnTx/>
                <a:uFillTx/>
                <a:latin typeface="Aptos" panose="020B0004020202020204" pitchFamily="34" charset="0"/>
                <a:ea typeface="+mn-ea"/>
                <a:cs typeface="+mn-cs"/>
              </a:rPr>
              <a:t>$1,750 </a:t>
            </a:r>
            <a:r>
              <a:rPr kumimoji="0" lang="en-US" sz="1800" b="0" i="0" u="sng"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lifetime</a:t>
            </a:r>
            <a:r>
              <a:rPr kumimoji="0" lang="en-US" sz="18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rPr>
              <a:t> maximum</a:t>
            </a:r>
          </a:p>
          <a:p>
            <a:pPr marL="174621" marR="0" lvl="0" indent="-174621" algn="l" defTabSz="914377" rtl="0" eaLnBrk="1" fontAlgn="auto" latinLnBrk="0" hangingPunct="1">
              <a:lnSpc>
                <a:spcPct val="100000"/>
              </a:lnSpc>
              <a:spcBef>
                <a:spcPts val="0"/>
              </a:spcBef>
              <a:spcAft>
                <a:spcPts val="0"/>
              </a:spcAft>
              <a:buClr>
                <a:srgbClr val="2DB035"/>
              </a:buClr>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endParaRPr>
          </a:p>
          <a:p>
            <a:pPr marL="174621" marR="0" lvl="0" indent="-174621" algn="l" defTabSz="914377" rtl="0" eaLnBrk="1" fontAlgn="auto" latinLnBrk="0" hangingPunct="1">
              <a:lnSpc>
                <a:spcPct val="100000"/>
              </a:lnSpc>
              <a:spcBef>
                <a:spcPts val="0"/>
              </a:spcBef>
              <a:spcAft>
                <a:spcPts val="0"/>
              </a:spcAft>
              <a:buClr>
                <a:srgbClr val="2DB035"/>
              </a:buClr>
              <a:buSzTx/>
              <a:buFont typeface="Arial" panose="020B0604020202020204" pitchFamily="34" charset="0"/>
              <a:buChar char="•"/>
              <a:tabLst/>
              <a:defRPr/>
            </a:pPr>
            <a:endParaRPr kumimoji="0" lang="en-US" sz="2200" b="0" i="0" u="none" strike="noStrike" kern="1200" cap="none" spc="0" normalizeH="0" baseline="0" noProof="0">
              <a:ln>
                <a:noFill/>
              </a:ln>
              <a:solidFill>
                <a:srgbClr val="000000">
                  <a:lumMod val="85000"/>
                  <a:lumOff val="15000"/>
                </a:srgbClr>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1112C56B-88F6-B2D5-74B1-AE37F40598CB}"/>
              </a:ext>
            </a:extLst>
          </p:cNvPr>
          <p:cNvPicPr>
            <a:picLocks noChangeAspect="1"/>
          </p:cNvPicPr>
          <p:nvPr/>
        </p:nvPicPr>
        <p:blipFill>
          <a:blip r:embed="rId7"/>
          <a:stretch>
            <a:fillRect/>
          </a:stretch>
        </p:blipFill>
        <p:spPr>
          <a:xfrm>
            <a:off x="5744346" y="478623"/>
            <a:ext cx="774259" cy="786452"/>
          </a:xfrm>
          <a:prstGeom prst="rect">
            <a:avLst/>
          </a:prstGeom>
        </p:spPr>
      </p:pic>
      <p:pic>
        <p:nvPicPr>
          <p:cNvPr id="4" name="Picture 3">
            <a:extLst>
              <a:ext uri="{FF2B5EF4-FFF2-40B4-BE49-F238E27FC236}">
                <a16:creationId xmlns:a16="http://schemas.microsoft.com/office/drawing/2014/main" id="{56568E1C-5222-589C-85CF-9E3AFF39A92F}"/>
              </a:ext>
            </a:extLst>
          </p:cNvPr>
          <p:cNvPicPr>
            <a:picLocks noChangeAspect="1"/>
          </p:cNvPicPr>
          <p:nvPr/>
        </p:nvPicPr>
        <p:blipFill>
          <a:blip r:embed="rId8"/>
          <a:stretch>
            <a:fillRect/>
          </a:stretch>
        </p:blipFill>
        <p:spPr>
          <a:xfrm>
            <a:off x="7276489" y="688969"/>
            <a:ext cx="1958846" cy="365760"/>
          </a:xfrm>
          <a:prstGeom prst="rect">
            <a:avLst/>
          </a:prstGeom>
        </p:spPr>
      </p:pic>
      <p:pic>
        <p:nvPicPr>
          <p:cNvPr id="39" name="Audio 38">
            <a:hlinkClick r:id="" action="ppaction://media"/>
            <a:extLst>
              <a:ext uri="{FF2B5EF4-FFF2-40B4-BE49-F238E27FC236}">
                <a16:creationId xmlns:a16="http://schemas.microsoft.com/office/drawing/2014/main" id="{9F4D06C6-CBCE-A946-3728-E8FB3DE90AF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1124067" y="5483926"/>
            <a:ext cx="1550561" cy="1550561"/>
          </a:xfrm>
          <a:prstGeom prst="ellipse">
            <a:avLst/>
          </a:prstGeom>
        </p:spPr>
      </p:pic>
    </p:spTree>
    <p:extLst>
      <p:ext uri="{BB962C8B-B14F-4D97-AF65-F5344CB8AC3E}">
        <p14:creationId xmlns:p14="http://schemas.microsoft.com/office/powerpoint/2010/main" val="3668126520"/>
      </p:ext>
    </p:extLst>
  </p:cSld>
  <p:clrMapOvr>
    <a:masterClrMapping/>
  </p:clrMapOvr>
  <mc:AlternateContent xmlns:mc="http://schemas.openxmlformats.org/markup-compatibility/2006" xmlns:p14="http://schemas.microsoft.com/office/powerpoint/2010/main">
    <mc:Choice Requires="p14">
      <p:transition spd="med" p14:dur="700" advTm="25172">
        <p:fade/>
      </p:transition>
    </mc:Choice>
    <mc:Fallback xmlns="">
      <p:transition spd="med" advTm="25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9F4E-EEAD-D7AF-F22D-5023617A5D7B}"/>
            </a:ext>
          </a:extLst>
        </p:cNvPr>
        <p:cNvGrpSpPr/>
        <p:nvPr/>
      </p:nvGrpSpPr>
      <p:grpSpPr>
        <a:xfrm>
          <a:off x="0" y="0"/>
          <a:ext cx="0" cy="0"/>
          <a:chOff x="0" y="0"/>
          <a:chExt cx="0" cy="0"/>
        </a:xfrm>
      </p:grpSpPr>
      <p:sp>
        <p:nvSpPr>
          <p:cNvPr id="73" name="Freeform: Shape 72">
            <a:extLst>
              <a:ext uri="{FF2B5EF4-FFF2-40B4-BE49-F238E27FC236}">
                <a16:creationId xmlns:a16="http://schemas.microsoft.com/office/drawing/2014/main" id="{2854A18E-3974-7789-CB87-5362A51F5465}"/>
              </a:ext>
            </a:extLst>
          </p:cNvPr>
          <p:cNvSpPr/>
          <p:nvPr/>
        </p:nvSpPr>
        <p:spPr>
          <a:xfrm flipH="1" flipV="1">
            <a:off x="0" y="1"/>
            <a:ext cx="12192000" cy="2925597"/>
          </a:xfrm>
          <a:custGeom>
            <a:avLst/>
            <a:gdLst>
              <a:gd name="connsiteX0" fmla="*/ 12192000 w 12192000"/>
              <a:gd name="connsiteY0" fmla="*/ 2925597 h 2925597"/>
              <a:gd name="connsiteX1" fmla="*/ 0 w 12192000"/>
              <a:gd name="connsiteY1" fmla="*/ 2925597 h 2925597"/>
              <a:gd name="connsiteX2" fmla="*/ 0 w 12192000"/>
              <a:gd name="connsiteY2" fmla="*/ 2709550 h 2925597"/>
              <a:gd name="connsiteX3" fmla="*/ 0 w 12192000"/>
              <a:gd name="connsiteY3" fmla="*/ 1376989 h 2925597"/>
              <a:gd name="connsiteX4" fmla="*/ 0 w 12192000"/>
              <a:gd name="connsiteY4" fmla="*/ 1150725 h 2925597"/>
              <a:gd name="connsiteX5" fmla="*/ 9932177 w 12192000"/>
              <a:gd name="connsiteY5" fmla="*/ 3693 h 2925597"/>
              <a:gd name="connsiteX6" fmla="*/ 10328832 w 12192000"/>
              <a:gd name="connsiteY6" fmla="*/ 45114 h 2925597"/>
              <a:gd name="connsiteX7" fmla="*/ 12192000 w 12192000"/>
              <a:gd name="connsiteY7" fmla="*/ 890370 h 2925597"/>
              <a:gd name="connsiteX8" fmla="*/ 12192000 w 12192000"/>
              <a:gd name="connsiteY8" fmla="*/ 2709550 h 292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925597">
                <a:moveTo>
                  <a:pt x="12192000" y="2925597"/>
                </a:moveTo>
                <a:lnTo>
                  <a:pt x="0" y="2925597"/>
                </a:lnTo>
                <a:lnTo>
                  <a:pt x="0" y="2709550"/>
                </a:lnTo>
                <a:lnTo>
                  <a:pt x="0" y="1376989"/>
                </a:lnTo>
                <a:lnTo>
                  <a:pt x="0" y="1150725"/>
                </a:lnTo>
                <a:lnTo>
                  <a:pt x="9932177" y="3693"/>
                </a:lnTo>
                <a:cubicBezTo>
                  <a:pt x="10067477" y="-7489"/>
                  <a:pt x="10204691" y="6840"/>
                  <a:pt x="10328832" y="45114"/>
                </a:cubicBezTo>
                <a:lnTo>
                  <a:pt x="12192000" y="890370"/>
                </a:lnTo>
                <a:lnTo>
                  <a:pt x="12192000" y="2709550"/>
                </a:lnTo>
                <a:close/>
              </a:path>
            </a:pathLst>
          </a:custGeom>
          <a:solidFill>
            <a:schemeClr val="accent1">
              <a:alpha val="50000"/>
            </a:schemeClr>
          </a:soli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71" name="Freeform: Shape 70">
            <a:extLst>
              <a:ext uri="{FF2B5EF4-FFF2-40B4-BE49-F238E27FC236}">
                <a16:creationId xmlns:a16="http://schemas.microsoft.com/office/drawing/2014/main" id="{46BD894B-56CD-FAC9-4D7E-A6EED883ACD6}"/>
              </a:ext>
            </a:extLst>
          </p:cNvPr>
          <p:cNvSpPr/>
          <p:nvPr/>
        </p:nvSpPr>
        <p:spPr>
          <a:xfrm flipH="1" flipV="1">
            <a:off x="0" y="0"/>
            <a:ext cx="12192000" cy="2635310"/>
          </a:xfrm>
          <a:custGeom>
            <a:avLst/>
            <a:gdLst>
              <a:gd name="connsiteX0" fmla="*/ 12192000 w 12192000"/>
              <a:gd name="connsiteY0" fmla="*/ 2635310 h 2635310"/>
              <a:gd name="connsiteX1" fmla="*/ 0 w 12192000"/>
              <a:gd name="connsiteY1" fmla="*/ 2635310 h 2635310"/>
              <a:gd name="connsiteX2" fmla="*/ 0 w 12192000"/>
              <a:gd name="connsiteY2" fmla="*/ 1376989 h 2635310"/>
              <a:gd name="connsiteX3" fmla="*/ 0 w 12192000"/>
              <a:gd name="connsiteY3" fmla="*/ 847705 h 2635310"/>
              <a:gd name="connsiteX4" fmla="*/ 9932177 w 12192000"/>
              <a:gd name="connsiteY4" fmla="*/ 3693 h 2635310"/>
              <a:gd name="connsiteX5" fmla="*/ 10328832 w 12192000"/>
              <a:gd name="connsiteY5" fmla="*/ 45114 h 2635310"/>
              <a:gd name="connsiteX6" fmla="*/ 12192000 w 12192000"/>
              <a:gd name="connsiteY6" fmla="*/ 607369 h 26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635310">
                <a:moveTo>
                  <a:pt x="12192000" y="2635310"/>
                </a:moveTo>
                <a:lnTo>
                  <a:pt x="0" y="2635310"/>
                </a:lnTo>
                <a:lnTo>
                  <a:pt x="0" y="1376989"/>
                </a:lnTo>
                <a:lnTo>
                  <a:pt x="0" y="847705"/>
                </a:lnTo>
                <a:lnTo>
                  <a:pt x="9932177" y="3693"/>
                </a:lnTo>
                <a:cubicBezTo>
                  <a:pt x="10067477" y="-7489"/>
                  <a:pt x="10204691" y="6840"/>
                  <a:pt x="10328832" y="45114"/>
                </a:cubicBezTo>
                <a:lnTo>
                  <a:pt x="12192000" y="607369"/>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4" name="Title 3">
            <a:extLst>
              <a:ext uri="{FF2B5EF4-FFF2-40B4-BE49-F238E27FC236}">
                <a16:creationId xmlns:a16="http://schemas.microsoft.com/office/drawing/2014/main" id="{ABE42BD6-86BB-3C03-1F6C-05CDA31298A9}"/>
              </a:ext>
            </a:extLst>
          </p:cNvPr>
          <p:cNvSpPr>
            <a:spLocks noGrp="1"/>
          </p:cNvSpPr>
          <p:nvPr>
            <p:ph type="title"/>
          </p:nvPr>
        </p:nvSpPr>
        <p:spPr/>
        <p:txBody>
          <a:bodyPr/>
          <a:lstStyle/>
          <a:p>
            <a:r>
              <a:rPr lang="en-US">
                <a:solidFill>
                  <a:schemeClr val="bg1"/>
                </a:solidFill>
              </a:rPr>
              <a:t>MetLife Dental Benefits – Buy Up Option Now Available</a:t>
            </a:r>
          </a:p>
        </p:txBody>
      </p:sp>
      <p:sp>
        <p:nvSpPr>
          <p:cNvPr id="238" name="Rectangle 237">
            <a:extLst>
              <a:ext uri="{FF2B5EF4-FFF2-40B4-BE49-F238E27FC236}">
                <a16:creationId xmlns:a16="http://schemas.microsoft.com/office/drawing/2014/main" id="{0F7743A5-BE75-ADBF-A8B7-1741C877D336}"/>
              </a:ext>
            </a:extLst>
          </p:cNvPr>
          <p:cNvSpPr/>
          <p:nvPr/>
        </p:nvSpPr>
        <p:spPr>
          <a:xfrm>
            <a:off x="292101" y="292099"/>
            <a:ext cx="11607798" cy="5661439"/>
          </a:xfrm>
          <a:prstGeom prst="rect">
            <a:avLst/>
          </a:pr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8AEA096F-A746-090A-AE20-290043161A2C}"/>
              </a:ext>
            </a:extLst>
          </p:cNvPr>
          <p:cNvGrpSpPr/>
          <p:nvPr/>
        </p:nvGrpSpPr>
        <p:grpSpPr>
          <a:xfrm>
            <a:off x="904546" y="998086"/>
            <a:ext cx="10186056" cy="5199811"/>
            <a:chOff x="468337" y="1066412"/>
            <a:chExt cx="11592962" cy="5106630"/>
          </a:xfrm>
        </p:grpSpPr>
        <p:graphicFrame>
          <p:nvGraphicFramePr>
            <p:cNvPr id="2" name="Group 536">
              <a:extLst>
                <a:ext uri="{FF2B5EF4-FFF2-40B4-BE49-F238E27FC236}">
                  <a16:creationId xmlns:a16="http://schemas.microsoft.com/office/drawing/2014/main" id="{48BFC29E-E79D-9899-8007-46F264ECEC14}"/>
                </a:ext>
              </a:extLst>
            </p:cNvPr>
            <p:cNvGraphicFramePr>
              <a:graphicFrameLocks/>
            </p:cNvGraphicFramePr>
            <p:nvPr/>
          </p:nvGraphicFramePr>
          <p:xfrm>
            <a:off x="468337" y="1452583"/>
            <a:ext cx="11592962" cy="4720459"/>
          </p:xfrm>
          <a:graphic>
            <a:graphicData uri="http://schemas.openxmlformats.org/drawingml/2006/table">
              <a:tbl>
                <a:tblPr/>
                <a:tblGrid>
                  <a:gridCol w="1667204">
                    <a:extLst>
                      <a:ext uri="{9D8B030D-6E8A-4147-A177-3AD203B41FA5}">
                        <a16:colId xmlns:a16="http://schemas.microsoft.com/office/drawing/2014/main" val="20000"/>
                      </a:ext>
                    </a:extLst>
                  </a:gridCol>
                  <a:gridCol w="2105908">
                    <a:extLst>
                      <a:ext uri="{9D8B030D-6E8A-4147-A177-3AD203B41FA5}">
                        <a16:colId xmlns:a16="http://schemas.microsoft.com/office/drawing/2014/main" val="833456673"/>
                      </a:ext>
                    </a:extLst>
                  </a:gridCol>
                  <a:gridCol w="1846967">
                    <a:extLst>
                      <a:ext uri="{9D8B030D-6E8A-4147-A177-3AD203B41FA5}">
                        <a16:colId xmlns:a16="http://schemas.microsoft.com/office/drawing/2014/main" val="20001"/>
                      </a:ext>
                    </a:extLst>
                  </a:gridCol>
                  <a:gridCol w="1794888">
                    <a:extLst>
                      <a:ext uri="{9D8B030D-6E8A-4147-A177-3AD203B41FA5}">
                        <a16:colId xmlns:a16="http://schemas.microsoft.com/office/drawing/2014/main" val="2087578080"/>
                      </a:ext>
                    </a:extLst>
                  </a:gridCol>
                  <a:gridCol w="2771089">
                    <a:extLst>
                      <a:ext uri="{9D8B030D-6E8A-4147-A177-3AD203B41FA5}">
                        <a16:colId xmlns:a16="http://schemas.microsoft.com/office/drawing/2014/main" val="4053928677"/>
                      </a:ext>
                    </a:extLst>
                  </a:gridCol>
                </a:tblGrid>
                <a:tr h="372874">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ptos" panose="020B0004020202020204" pitchFamily="34" charset="0"/>
                            <a:cs typeface="Times New Roman" panose="02020603050405020304" pitchFamily="18" charset="0"/>
                          </a:rPr>
                          <a:t>Preventive Services – No Deductible</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ptos" panose="020B0004020202020204" pitchFamily="34" charset="0"/>
                          <a:cs typeface="Times New Roman" panose="02020603050405020304" pitchFamily="18"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185859">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Covered: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Oral Exam &amp; Cleanings (2 per plan year)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X-rays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Topical Fluoride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Emergency Treatment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Sealants &amp; Space Maintainers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pP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r>
                          <a:rPr kumimoji="0" lang="en-US" sz="1400" b="1"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100%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of discounted Network Fee 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p>
                      <a:p>
                        <a:pPr algn="ctr"/>
                        <a:r>
                          <a:rPr kumimoji="0" lang="en-US" sz="1400" b="1" i="0" u="none" strike="noStrike"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lang="en-US" sz="1400">
                          <a:solidFill>
                            <a:srgbClr val="C00000"/>
                          </a:solidFill>
                          <a:latin typeface="Aptos" panose="020B0004020202020204" pitchFamily="34"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p>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100%</a:t>
                        </a: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of the Reasonable and Customary fee </a:t>
                        </a: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any amount over allowable fee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7200" algn="r"/>
                            <a:tab pos="5715000" algn="l"/>
                            <a:tab pos="5943600" algn="r"/>
                          </a:tabLst>
                        </a:pP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372874">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600" b="1" i="0" u="none" strike="noStrike" cap="none" normalizeH="0" baseline="0">
                            <a:ln>
                              <a:noFill/>
                            </a:ln>
                            <a:solidFill>
                              <a:schemeClr val="tx1"/>
                            </a:solidFill>
                            <a:effectLst/>
                            <a:latin typeface="Aptos" panose="020B0004020202020204" pitchFamily="34" charset="0"/>
                            <a:cs typeface="Times New Roman" panose="02020603050405020304" pitchFamily="18" charset="0"/>
                          </a:rPr>
                          <a:t>Basic Services – Deductible Applies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alpha val="80000"/>
                        </a:schemeClr>
                      </a:solidFill>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lvl="0" indent="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endParaRPr kumimoji="0" lang="en-US" sz="1600" b="1" i="0" u="none" strike="noStrike" cap="none" normalizeH="0" baseline="0">
                          <a:ln>
                            <a:noFill/>
                          </a:ln>
                          <a:solidFill>
                            <a:schemeClr val="tx1"/>
                          </a:solidFill>
                          <a:effectLst/>
                          <a:latin typeface="Aptos" panose="020B0004020202020204" pitchFamily="34" charset="0"/>
                          <a:cs typeface="Times New Roman" panose="02020603050405020304" pitchFamily="18"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alpha val="80000"/>
                        </a:schemeClr>
                      </a:solidFill>
                    </a:tcPr>
                  </a:tc>
                  <a:extLst>
                    <a:ext uri="{0D108BD9-81ED-4DB2-BD59-A6C34878D82A}">
                      <a16:rowId xmlns:a16="http://schemas.microsoft.com/office/drawing/2014/main" val="10003"/>
                    </a:ext>
                  </a:extLst>
                </a:tr>
                <a:tr h="103414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Tx/>
                          <a:buSzTx/>
                          <a:buFontTx/>
                          <a:buNone/>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Covered: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Fillings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Extractions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Root Canals</a:t>
                        </a:r>
                      </a:p>
                    </a:txBody>
                    <a:tcPr marT="45702" marB="45702" anchor="ctr" horzOverflow="overflow">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Periodontics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General Anesthesia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03188" algn="l"/>
                          </a:tabLst>
                        </a:pP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endParaRPr>
                      </a:p>
                    </a:txBody>
                    <a:tcPr marT="45702" marB="45702"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defRPr/>
                        </a:pP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r>
                          <a:rPr kumimoji="0" lang="en-US" sz="1400" b="1"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80%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of discounted Network Fee for</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&amp; </a:t>
                        </a:r>
                        <a:r>
                          <a:rPr kumimoji="0" lang="en-US" sz="1400" b="1"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90%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for</a:t>
                        </a:r>
                        <a:r>
                          <a:rPr kumimoji="0" lang="en-US" sz="1400" b="0"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endParaRPr>
                      </a:p>
                    </a:txBody>
                    <a:tcPr marT="45702" marB="45702" anchor="ctr" anchorCtr="1"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kumimoji="0" lang="en-US" sz="1400" b="1"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p>
                      <a:p>
                        <a:pPr algn="ctr"/>
                        <a:r>
                          <a:rPr kumimoji="0" lang="en-US" sz="1400" b="1" i="0" u="none" strike="noStrike" kern="1200" cap="none" normalizeH="0" baseline="0" dirty="0">
                            <a:ln>
                              <a:noFill/>
                            </a:ln>
                            <a:solidFill>
                              <a:srgbClr val="C00000"/>
                            </a:solidFill>
                            <a:effectLst/>
                            <a:latin typeface="Aptos" panose="020B0004020202020204" pitchFamily="34" charset="0"/>
                            <a:ea typeface="Times New Roman" pitchFamily="18" charset="0"/>
                            <a:cs typeface="Times New Roman" panose="02020603050405020304" pitchFamily="18" charset="0"/>
                          </a:rPr>
                          <a:t>2</a:t>
                        </a:r>
                        <a:r>
                          <a:rPr kumimoji="0" lang="en-US" sz="1400" b="1" i="0" u="none" strike="noStrike" cap="none" normalizeH="0" baseline="0" dirty="0">
                            <a:ln>
                              <a:noFill/>
                            </a:ln>
                            <a:solidFill>
                              <a:srgbClr val="C00000"/>
                            </a:solidFill>
                            <a:effectLst/>
                            <a:latin typeface="Aptos" panose="020B0004020202020204" pitchFamily="34" charset="0"/>
                            <a:ea typeface="Times New Roman" pitchFamily="18" charset="0"/>
                            <a:cs typeface="Times New Roman" panose="02020603050405020304" pitchFamily="18" charset="0"/>
                          </a:rPr>
                          <a:t>0% </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for </a:t>
                        </a:r>
                        <a:r>
                          <a:rPr kumimoji="0" lang="en-US" sz="1400" b="1"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Base</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 plan &amp; </a:t>
                        </a:r>
                        <a:r>
                          <a:rPr kumimoji="0" lang="en-US" sz="1400" b="1" i="0" u="none" strike="noStrike" kern="1200" cap="none" normalizeH="0" baseline="0" dirty="0">
                            <a:ln>
                              <a:noFill/>
                            </a:ln>
                            <a:solidFill>
                              <a:srgbClr val="C00000"/>
                            </a:solidFill>
                            <a:effectLst/>
                            <a:latin typeface="Aptos" panose="020B0004020202020204" pitchFamily="34" charset="0"/>
                            <a:ea typeface="Times New Roman" pitchFamily="18" charset="0"/>
                            <a:cs typeface="Times New Roman" panose="02020603050405020304" pitchFamily="18" charset="0"/>
                          </a:rPr>
                          <a:t>10%</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 for </a:t>
                        </a:r>
                        <a:r>
                          <a:rPr kumimoji="0" lang="en-US" sz="1400" b="1" i="0" u="none" strike="noStrike" kern="1200" cap="none" normalizeH="0" baseline="0" dirty="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a:t>
                        </a:r>
                        <a:endParaRPr lang="en-US" sz="1400" dirty="0">
                          <a:solidFill>
                            <a:srgbClr val="C00000"/>
                          </a:solidFill>
                          <a:latin typeface="Aptos" panose="020B0004020202020204" pitchFamily="34"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p>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55% </a:t>
                        </a: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of the Reasonable and Customary fee</a:t>
                        </a:r>
                        <a:r>
                          <a:rPr kumimoji="0" lang="en-US" sz="1400" b="1"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r>
                          <a:rPr kumimoji="0" lang="en-US" sz="1400" b="1"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45%</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plus any amount over allowable fee 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372874">
                  <a:tc grid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342900" marR="0" lvl="0" indent="-34290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600" b="1" i="0" u="none" strike="noStrike" cap="none" normalizeH="0" baseline="0">
                            <a:ln>
                              <a:noFill/>
                            </a:ln>
                            <a:solidFill>
                              <a:schemeClr val="tx1"/>
                            </a:solidFill>
                            <a:effectLst/>
                            <a:latin typeface="Aptos" panose="020B0004020202020204" pitchFamily="34" charset="0"/>
                            <a:cs typeface="Times New Roman" pitchFamily="18" charset="0"/>
                          </a:rPr>
                          <a:t>Major Services </a:t>
                        </a:r>
                        <a:r>
                          <a:rPr kumimoji="0" lang="en-US" sz="1600" b="1" i="0" u="none" strike="noStrike" kern="1200" cap="none" normalizeH="0" baseline="0">
                            <a:ln>
                              <a:noFill/>
                            </a:ln>
                            <a:solidFill>
                              <a:schemeClr val="tx1"/>
                            </a:solidFill>
                            <a:effectLst/>
                            <a:latin typeface="Aptos" panose="020B0004020202020204" pitchFamily="34" charset="0"/>
                            <a:ea typeface="+mn-ea"/>
                            <a:cs typeface="Times New Roman" pitchFamily="18" charset="0"/>
                          </a:rPr>
                          <a:t>– Deductible Applies</a:t>
                        </a:r>
                        <a:endParaRPr kumimoji="0" lang="en-US" sz="1600" b="1" i="0" u="none" strike="noStrike" cap="none" normalizeH="0" baseline="0">
                          <a:ln>
                            <a:noFill/>
                          </a:ln>
                          <a:solidFill>
                            <a:schemeClr val="tx1"/>
                          </a:solidFill>
                          <a:effectLst/>
                          <a:latin typeface="Aptos" panose="020B0004020202020204" pitchFamily="34" charset="0"/>
                          <a:cs typeface="Times New Roman" pitchFamily="18"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alpha val="80000"/>
                        </a:schemeClr>
                      </a:solidFill>
                    </a:tcPr>
                  </a:tc>
                  <a:tc hMerge="1">
                    <a:txBody>
                      <a:bodyPr/>
                      <a:lstStyle/>
                      <a:p>
                        <a:endParaRPr lang="en-US"/>
                      </a:p>
                    </a:txBody>
                    <a:tcPr/>
                  </a:tc>
                  <a:tc hMerge="1">
                    <a:txBody>
                      <a:bodyPr/>
                      <a:lstStyle/>
                      <a:p>
                        <a:endParaRPr lang="en-US"/>
                      </a:p>
                    </a:txBody>
                    <a:tcPr marT="45702" marB="45702" anchor="ctr" anchorCtr="1"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0DCA0">
                          <a:alpha val="50000"/>
                        </a:srgbClr>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endParaRPr kumimoji="0" lang="en-US" sz="1600" b="1" i="0" u="none" strike="noStrike" cap="none" normalizeH="0" baseline="0">
                          <a:ln>
                            <a:noFill/>
                          </a:ln>
                          <a:solidFill>
                            <a:schemeClr val="tx1"/>
                          </a:solidFill>
                          <a:effectLst/>
                          <a:latin typeface="Aptos" panose="020B0004020202020204" pitchFamily="34" charset="0"/>
                          <a:cs typeface="Times New Roman" pitchFamily="18"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alpha val="80000"/>
                        </a:schemeClr>
                      </a:solidFill>
                    </a:tcPr>
                  </a:tc>
                  <a:extLst>
                    <a:ext uri="{0D108BD9-81ED-4DB2-BD59-A6C34878D82A}">
                      <a16:rowId xmlns:a16="http://schemas.microsoft.com/office/drawing/2014/main" val="10005"/>
                    </a:ext>
                  </a:extLst>
                </a:tr>
                <a:tr h="967405">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0"/>
                          </a:spcAft>
                          <a:buClr>
                            <a:srgbClr val="91CCDA"/>
                          </a:buClr>
                          <a:buSzTx/>
                          <a:buFont typeface="Symbol" pitchFamily="18" charset="2"/>
                          <a:buNone/>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Covered:</a:t>
                        </a:r>
                      </a:p>
                      <a:p>
                        <a:pPr marL="285750" marR="0" lvl="0" indent="-285750" algn="l" defTabSz="914400" rtl="0" eaLnBrk="1" fontAlgn="base" latinLnBrk="0" hangingPunct="1">
                          <a:lnSpc>
                            <a:spcPct val="100000"/>
                          </a:lnSpc>
                          <a:spcBef>
                            <a:spcPct val="0"/>
                          </a:spcBef>
                          <a:spcAft>
                            <a:spcPct val="0"/>
                          </a:spcAft>
                          <a:buClr>
                            <a:srgbClr val="231D23"/>
                          </a:buClr>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Crowns</a:t>
                        </a:r>
                      </a:p>
                      <a:p>
                        <a:pPr marL="285750" marR="0" lvl="0" indent="-285750" algn="l" defTabSz="914400" rtl="0" eaLnBrk="1" fontAlgn="base" latinLnBrk="0" hangingPunct="1">
                          <a:lnSpc>
                            <a:spcPct val="100000"/>
                          </a:lnSpc>
                          <a:spcBef>
                            <a:spcPct val="0"/>
                          </a:spcBef>
                          <a:spcAft>
                            <a:spcPct val="0"/>
                          </a:spcAft>
                          <a:buClr>
                            <a:srgbClr val="231D23"/>
                          </a:buClr>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Implants</a:t>
                        </a:r>
                      </a:p>
                      <a:p>
                        <a:pPr marL="285750" marR="0" lvl="0" indent="-285750" algn="l" defTabSz="914400" rtl="0" eaLnBrk="1" fontAlgn="base" latinLnBrk="0" hangingPunct="1">
                          <a:lnSpc>
                            <a:spcPct val="100000"/>
                          </a:lnSpc>
                          <a:spcBef>
                            <a:spcPct val="0"/>
                          </a:spcBef>
                          <a:spcAft>
                            <a:spcPct val="0"/>
                          </a:spcAft>
                          <a:buClr>
                            <a:srgbClr val="231D23"/>
                          </a:buClr>
                          <a:buSzTx/>
                          <a:buFont typeface="Arial" panose="020B0604020202020204" pitchFamily="34" charset="0"/>
                          <a:buChar char="•"/>
                          <a:tabLst>
                            <a:tab pos="103188" algn="l"/>
                          </a:tabLst>
                        </a:pPr>
                        <a:r>
                          <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Arial" charset="0"/>
                          </a:rPr>
                          <a:t>Bridges and Dentures</a:t>
                        </a:r>
                      </a:p>
                    </a:txBody>
                    <a:tcPr marT="45702" marB="45702" anchor="ctr" horzOverflow="overflow">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3188" algn="l"/>
                          </a:tabLst>
                          <a:defRPr/>
                        </a:pP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r>
                          <a:rPr kumimoji="0" lang="en-US" sz="1400" b="1" i="0" u="none" strike="noStrike" kern="1200"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60%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of discounted Network Fee</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kumimoji="0" lang="en-US" sz="1400" b="0" i="0" u="none" strike="noStrike"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endParaRPr>
                      </a:p>
                    </a:txBody>
                    <a:tcPr marT="45702" marB="45702" anchor="ctr" anchorCtr="1"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p>
                      <a:p>
                        <a:pPr algn="ctr"/>
                        <a:r>
                          <a:rPr kumimoji="0" lang="en-US" sz="1400" b="1" i="0" u="none" strike="noStrike" cap="none" normalizeH="0" baseline="0">
                            <a:ln>
                              <a:noFill/>
                            </a:ln>
                            <a:solidFill>
                              <a:srgbClr val="C00000"/>
                            </a:solidFill>
                            <a:effectLst/>
                            <a:latin typeface="Aptos" panose="020B0004020202020204" pitchFamily="34" charset="0"/>
                            <a:ea typeface="Times New Roman" pitchFamily="18" charset="0"/>
                            <a:cs typeface="Times New Roman" panose="02020603050405020304" pitchFamily="18" charset="0"/>
                          </a:rPr>
                          <a:t>40%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for both</a:t>
                        </a:r>
                        <a:r>
                          <a:rPr kumimoji="0" lang="en-US" sz="1400" b="1"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endParaRPr lang="en-US" sz="1400">
                          <a:solidFill>
                            <a:srgbClr val="C00000"/>
                          </a:solidFill>
                          <a:latin typeface="Aptos" panose="020B0004020202020204" pitchFamily="34" charset="0"/>
                        </a:endParaRP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MetLife pays: </a:t>
                        </a:r>
                      </a:p>
                      <a:p>
                        <a:pPr marL="0" marR="0" lvl="0" indent="0" algn="ctr" defTabSz="914400" rtl="0" eaLnBrk="1" fontAlgn="base" latinLnBrk="0" hangingPunct="1">
                          <a:lnSpc>
                            <a:spcPct val="100000"/>
                          </a:lnSpc>
                          <a:spcBef>
                            <a:spcPct val="0"/>
                          </a:spcBef>
                          <a:spcAft>
                            <a:spcPct val="0"/>
                          </a:spcAft>
                          <a:buClrTx/>
                          <a:buSzTx/>
                          <a:buFontTx/>
                          <a:buNone/>
                          <a:tabLst>
                            <a:tab pos="457200" algn="r"/>
                            <a:tab pos="5715000" algn="l"/>
                            <a:tab pos="5943600" algn="r"/>
                          </a:tabLst>
                        </a:pPr>
                        <a:r>
                          <a:rPr kumimoji="0" lang="en-US" sz="1400" b="1" i="0" u="none" strike="noStrike" cap="none" normalizeH="0" baseline="0" dirty="0">
                            <a:ln>
                              <a:noFill/>
                            </a:ln>
                            <a:solidFill>
                              <a:srgbClr val="C00000"/>
                            </a:solidFill>
                            <a:effectLst/>
                            <a:latin typeface="Aptos" panose="020B0004020202020204" pitchFamily="34" charset="0"/>
                            <a:ea typeface="Times New Roman" pitchFamily="18" charset="0"/>
                            <a:cs typeface="Times New Roman" panose="02020603050405020304" pitchFamily="18" charset="0"/>
                          </a:rPr>
                          <a:t>35% </a:t>
                        </a:r>
                        <a:r>
                          <a:rPr kumimoji="0" lang="en-US" sz="1400" b="0" i="0" u="none" strike="noStrike"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of the Reasonable and Customary fee</a:t>
                        </a:r>
                        <a:r>
                          <a:rPr kumimoji="0" lang="en-US" sz="1400" b="1" i="0" u="none" strike="noStrike"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1"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You pay </a:t>
                        </a:r>
                        <a:r>
                          <a:rPr kumimoji="0" lang="en-US" sz="1400" b="1" i="0" u="none" strike="noStrike" kern="1200" cap="none" normalizeH="0" baseline="0" dirty="0">
                            <a:ln>
                              <a:noFill/>
                            </a:ln>
                            <a:solidFill>
                              <a:srgbClr val="C00000"/>
                            </a:solidFill>
                            <a:effectLst/>
                            <a:latin typeface="Aptos" panose="020B0004020202020204" pitchFamily="34" charset="0"/>
                            <a:ea typeface="Times New Roman" pitchFamily="18" charset="0"/>
                            <a:cs typeface="Times New Roman" panose="02020603050405020304" pitchFamily="18" charset="0"/>
                          </a:rPr>
                          <a:t>65%</a:t>
                        </a:r>
                        <a:r>
                          <a:rPr kumimoji="0" lang="en-US" sz="1400" b="1"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 </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plus any amount over allowable fee for both</a:t>
                        </a:r>
                        <a:r>
                          <a:rPr kumimoji="0" lang="en-US" sz="1400" b="1"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 Base </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and </a:t>
                        </a:r>
                        <a:r>
                          <a:rPr kumimoji="0" lang="en-US" sz="1400" b="1" i="0" u="none" strike="noStrike" kern="1200" cap="none" normalizeH="0" baseline="0" dirty="0">
                            <a:ln>
                              <a:noFill/>
                            </a:ln>
                            <a:solidFill>
                              <a:srgbClr val="086B7D"/>
                            </a:solidFill>
                            <a:effectLst/>
                            <a:latin typeface="Aptos" panose="020B0004020202020204" pitchFamily="34" charset="0"/>
                            <a:ea typeface="Times New Roman" pitchFamily="18" charset="0"/>
                            <a:cs typeface="Times New Roman" panose="02020603050405020304" pitchFamily="18" charset="0"/>
                          </a:rPr>
                          <a:t>Buy Up </a:t>
                        </a:r>
                        <a:r>
                          <a:rPr kumimoji="0" lang="en-US" sz="1400" b="0" i="0" u="none" strike="noStrike" kern="1200" cap="none" normalizeH="0" baseline="0" dirty="0">
                            <a:ln>
                              <a:noFill/>
                            </a:ln>
                            <a:solidFill>
                              <a:schemeClr val="tx1"/>
                            </a:solidFill>
                            <a:effectLst/>
                            <a:latin typeface="Aptos" panose="020B0004020202020204" pitchFamily="34" charset="0"/>
                            <a:ea typeface="Times New Roman" pitchFamily="18" charset="0"/>
                            <a:cs typeface="Times New Roman" panose="02020603050405020304" pitchFamily="18" charset="0"/>
                          </a:rPr>
                          <a:t>plans</a:t>
                        </a:r>
                      </a:p>
                    </a:txBody>
                    <a:tcPr marT="45702" marB="45702"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F55E70CD-F82C-B554-3ED2-0B7BCBC336F1}"/>
                </a:ext>
              </a:extLst>
            </p:cNvPr>
            <p:cNvSpPr txBox="1"/>
            <p:nvPr/>
          </p:nvSpPr>
          <p:spPr>
            <a:xfrm>
              <a:off x="5785106" y="1084045"/>
              <a:ext cx="2096502" cy="338554"/>
            </a:xfrm>
            <a:prstGeom prst="rect">
              <a:avLst/>
            </a:prstGeom>
            <a:noFill/>
          </p:spPr>
          <p:txBody>
            <a:bodyPr wrap="square" rtlCol="0">
              <a:spAutoFit/>
            </a:bodyPr>
            <a:lstStyle/>
            <a:p>
              <a:pPr marL="0" marR="0" lvl="0" indent="0" algn="ctr" defTabSz="5543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IN-NETWORK</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D325FA7F-0E9B-4A41-184A-637E6697F2D0}"/>
                </a:ext>
              </a:extLst>
            </p:cNvPr>
            <p:cNvSpPr txBox="1"/>
            <p:nvPr/>
          </p:nvSpPr>
          <p:spPr>
            <a:xfrm>
              <a:off x="9282987" y="1066412"/>
              <a:ext cx="2577075" cy="332487"/>
            </a:xfrm>
            <a:prstGeom prst="rect">
              <a:avLst/>
            </a:prstGeom>
            <a:noFill/>
          </p:spPr>
          <p:txBody>
            <a:bodyPr wrap="square" rtlCol="0">
              <a:sp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OUT-OF-NETWORK</a:t>
              </a:r>
              <a:endParaRPr kumimoji="0" lang="en-US" sz="1200" b="1"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29" name="Audio 28">
            <a:hlinkClick r:id="" action="ppaction://media"/>
            <a:extLst>
              <a:ext uri="{FF2B5EF4-FFF2-40B4-BE49-F238E27FC236}">
                <a16:creationId xmlns:a16="http://schemas.microsoft.com/office/drawing/2014/main" id="{490840A1-9B23-5525-6BC6-CAE2F74C10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839916" y="5228884"/>
            <a:ext cx="1510368" cy="1510368"/>
          </a:xfrm>
          <a:prstGeom prst="ellipse">
            <a:avLst/>
          </a:prstGeom>
        </p:spPr>
      </p:pic>
    </p:spTree>
    <p:extLst>
      <p:ext uri="{BB962C8B-B14F-4D97-AF65-F5344CB8AC3E}">
        <p14:creationId xmlns:p14="http://schemas.microsoft.com/office/powerpoint/2010/main" val="2950104213"/>
      </p:ext>
    </p:extLst>
  </p:cSld>
  <p:clrMapOvr>
    <a:masterClrMapping/>
  </p:clrMapOvr>
  <mc:AlternateContent xmlns:mc="http://schemas.openxmlformats.org/markup-compatibility/2006" xmlns:p14="http://schemas.microsoft.com/office/powerpoint/2010/main">
    <mc:Choice Requires="p14">
      <p:transition spd="med" p14:dur="700" advTm="34985">
        <p:fade/>
      </p:transition>
    </mc:Choice>
    <mc:Fallback xmlns="">
      <p:transition spd="med" advTm="34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BE8AB-91D7-B2C4-945F-78CE481F43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6FAAB7-68F8-2647-10B1-2D497AE12FF4}"/>
              </a:ext>
            </a:extLst>
          </p:cNvPr>
          <p:cNvPicPr>
            <a:picLocks noChangeAspect="1"/>
          </p:cNvPicPr>
          <p:nvPr/>
        </p:nvPicPr>
        <p:blipFill>
          <a:blip r:embed="rId5">
            <a:extLst>
              <a:ext uri="{28A0092B-C50C-407E-A947-70E740481C1C}">
                <a14:useLocalDpi xmlns:a14="http://schemas.microsoft.com/office/drawing/2010/main" val="0"/>
              </a:ext>
            </a:extLst>
          </a:blip>
          <a:srcRect l="29747" r="34223"/>
          <a:stretch>
            <a:fillRect/>
          </a:stretch>
        </p:blipFill>
        <p:spPr>
          <a:xfrm>
            <a:off x="0" y="38"/>
            <a:ext cx="4000500" cy="6247618"/>
          </a:xfrm>
          <a:prstGeom prst="rect">
            <a:avLst/>
          </a:prstGeom>
        </p:spPr>
      </p:pic>
      <p:sp>
        <p:nvSpPr>
          <p:cNvPr id="5" name="Rectangle 4">
            <a:extLst>
              <a:ext uri="{FF2B5EF4-FFF2-40B4-BE49-F238E27FC236}">
                <a16:creationId xmlns:a16="http://schemas.microsoft.com/office/drawing/2014/main" id="{8DDAE3AC-7735-624B-08C2-82763A1DDEC7}"/>
              </a:ext>
            </a:extLst>
          </p:cNvPr>
          <p:cNvSpPr>
            <a:spLocks/>
          </p:cNvSpPr>
          <p:nvPr/>
        </p:nvSpPr>
        <p:spPr>
          <a:xfrm>
            <a:off x="0" y="38"/>
            <a:ext cx="4000504" cy="6259169"/>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marL="0" marR="0" lvl="0" indent="0" algn="l" defTabSz="554387" rtl="0" eaLnBrk="1" fontAlgn="auto" latinLnBrk="0" hangingPunct="1">
              <a:lnSpc>
                <a:spcPct val="90000"/>
              </a:lnSpc>
              <a:spcBef>
                <a:spcPts val="607"/>
              </a:spcBef>
              <a:spcAft>
                <a:spcPts val="0"/>
              </a:spcAft>
              <a:buClrTx/>
              <a:buSzTx/>
              <a:buFontTx/>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39">
            <a:extLst>
              <a:ext uri="{FF2B5EF4-FFF2-40B4-BE49-F238E27FC236}">
                <a16:creationId xmlns:a16="http://schemas.microsoft.com/office/drawing/2014/main" id="{A3A757FA-0B96-FB9F-264B-F1A55C535E8B}"/>
              </a:ext>
            </a:extLst>
          </p:cNvPr>
          <p:cNvSpPr>
            <a:spLocks noGrp="1"/>
          </p:cNvSpPr>
          <p:nvPr>
            <p:ph type="body" sz="quarter" idx="10"/>
          </p:nvPr>
        </p:nvSpPr>
        <p:spPr>
          <a:xfrm>
            <a:off x="592074" y="2161882"/>
            <a:ext cx="2799602" cy="2215991"/>
          </a:xfrm>
        </p:spPr>
        <p:txBody>
          <a:bodyPr/>
          <a:lstStyle/>
          <a:p>
            <a:r>
              <a:rPr lang="en-US" sz="3600"/>
              <a:t>How can our PPO Network</a:t>
            </a:r>
          </a:p>
          <a:p>
            <a:r>
              <a:rPr lang="en-US" sz="3600"/>
              <a:t>Lower your out-of-pocket costs?</a:t>
            </a:r>
          </a:p>
        </p:txBody>
      </p:sp>
      <p:sp>
        <p:nvSpPr>
          <p:cNvPr id="2" name="Rectangle 1">
            <a:extLst>
              <a:ext uri="{FF2B5EF4-FFF2-40B4-BE49-F238E27FC236}">
                <a16:creationId xmlns:a16="http://schemas.microsoft.com/office/drawing/2014/main" id="{5AB56B95-049E-90DA-C962-DA374318DA20}"/>
              </a:ext>
            </a:extLst>
          </p:cNvPr>
          <p:cNvSpPr/>
          <p:nvPr/>
        </p:nvSpPr>
        <p:spPr>
          <a:xfrm>
            <a:off x="292652" y="292100"/>
            <a:ext cx="3415195" cy="5955556"/>
          </a:xfrm>
          <a:custGeom>
            <a:avLst/>
            <a:gdLst>
              <a:gd name="connsiteX0" fmla="*/ 0 w 3415195"/>
              <a:gd name="connsiteY0" fmla="*/ 0 h 5955556"/>
              <a:gd name="connsiteX1" fmla="*/ 3415195 w 3415195"/>
              <a:gd name="connsiteY1" fmla="*/ 0 h 5955556"/>
              <a:gd name="connsiteX2" fmla="*/ 3415195 w 3415195"/>
              <a:gd name="connsiteY2" fmla="*/ 5955556 h 5955556"/>
              <a:gd name="connsiteX3" fmla="*/ 0 w 3415195"/>
              <a:gd name="connsiteY3" fmla="*/ 5955556 h 5955556"/>
              <a:gd name="connsiteX4" fmla="*/ 0 w 3415195"/>
              <a:gd name="connsiteY4" fmla="*/ 0 h 5955556"/>
              <a:gd name="connsiteX0" fmla="*/ 0 w 3415195"/>
              <a:gd name="connsiteY0" fmla="*/ 0 h 5969552"/>
              <a:gd name="connsiteX1" fmla="*/ 3415195 w 3415195"/>
              <a:gd name="connsiteY1" fmla="*/ 0 h 5969552"/>
              <a:gd name="connsiteX2" fmla="*/ 3415195 w 3415195"/>
              <a:gd name="connsiteY2" fmla="*/ 5955556 h 5969552"/>
              <a:gd name="connsiteX3" fmla="*/ 1625600 w 3415195"/>
              <a:gd name="connsiteY3" fmla="*/ 5969552 h 5969552"/>
              <a:gd name="connsiteX4" fmla="*/ 0 w 3415195"/>
              <a:gd name="connsiteY4" fmla="*/ 5955556 h 5969552"/>
              <a:gd name="connsiteX5" fmla="*/ 0 w 3415195"/>
              <a:gd name="connsiteY5" fmla="*/ 0 h 5969552"/>
              <a:gd name="connsiteX0" fmla="*/ 1625600 w 3415195"/>
              <a:gd name="connsiteY0" fmla="*/ 5969552 h 6060992"/>
              <a:gd name="connsiteX1" fmla="*/ 0 w 3415195"/>
              <a:gd name="connsiteY1" fmla="*/ 5955556 h 6060992"/>
              <a:gd name="connsiteX2" fmla="*/ 0 w 3415195"/>
              <a:gd name="connsiteY2" fmla="*/ 0 h 6060992"/>
              <a:gd name="connsiteX3" fmla="*/ 3415195 w 3415195"/>
              <a:gd name="connsiteY3" fmla="*/ 0 h 6060992"/>
              <a:gd name="connsiteX4" fmla="*/ 3415195 w 3415195"/>
              <a:gd name="connsiteY4" fmla="*/ 5955556 h 6060992"/>
              <a:gd name="connsiteX5" fmla="*/ 1717040 w 3415195"/>
              <a:gd name="connsiteY5" fmla="*/ 6060992 h 6060992"/>
              <a:gd name="connsiteX0" fmla="*/ 1625600 w 3415195"/>
              <a:gd name="connsiteY0" fmla="*/ 5969552 h 5969552"/>
              <a:gd name="connsiteX1" fmla="*/ 0 w 3415195"/>
              <a:gd name="connsiteY1" fmla="*/ 5955556 h 5969552"/>
              <a:gd name="connsiteX2" fmla="*/ 0 w 3415195"/>
              <a:gd name="connsiteY2" fmla="*/ 0 h 5969552"/>
              <a:gd name="connsiteX3" fmla="*/ 3415195 w 3415195"/>
              <a:gd name="connsiteY3" fmla="*/ 0 h 5969552"/>
              <a:gd name="connsiteX4" fmla="*/ 3415195 w 3415195"/>
              <a:gd name="connsiteY4" fmla="*/ 5955556 h 5969552"/>
              <a:gd name="connsiteX0" fmla="*/ 0 w 3415195"/>
              <a:gd name="connsiteY0" fmla="*/ 5955556 h 5955556"/>
              <a:gd name="connsiteX1" fmla="*/ 0 w 3415195"/>
              <a:gd name="connsiteY1" fmla="*/ 0 h 5955556"/>
              <a:gd name="connsiteX2" fmla="*/ 3415195 w 3415195"/>
              <a:gd name="connsiteY2" fmla="*/ 0 h 5955556"/>
              <a:gd name="connsiteX3" fmla="*/ 3415195 w 3415195"/>
              <a:gd name="connsiteY3" fmla="*/ 5955556 h 5955556"/>
            </a:gdLst>
            <a:ahLst/>
            <a:cxnLst>
              <a:cxn ang="0">
                <a:pos x="connsiteX0" y="connsiteY0"/>
              </a:cxn>
              <a:cxn ang="0">
                <a:pos x="connsiteX1" y="connsiteY1"/>
              </a:cxn>
              <a:cxn ang="0">
                <a:pos x="connsiteX2" y="connsiteY2"/>
              </a:cxn>
              <a:cxn ang="0">
                <a:pos x="connsiteX3" y="connsiteY3"/>
              </a:cxn>
            </a:cxnLst>
            <a:rect l="l" t="t" r="r" b="b"/>
            <a:pathLst>
              <a:path w="3415195" h="5955556">
                <a:moveTo>
                  <a:pt x="0" y="5955556"/>
                </a:moveTo>
                <a:lnTo>
                  <a:pt x="0" y="0"/>
                </a:lnTo>
                <a:lnTo>
                  <a:pt x="3415195" y="0"/>
                </a:lnTo>
                <a:lnTo>
                  <a:pt x="3415195" y="5955556"/>
                </a:ln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6" name="TextBox 5">
            <a:extLst>
              <a:ext uri="{FF2B5EF4-FFF2-40B4-BE49-F238E27FC236}">
                <a16:creationId xmlns:a16="http://schemas.microsoft.com/office/drawing/2014/main" id="{F1AEA212-73F7-3BA9-F3C6-1379E829B23C}"/>
              </a:ext>
            </a:extLst>
          </p:cNvPr>
          <p:cNvSpPr txBox="1">
            <a:spLocks/>
          </p:cNvSpPr>
          <p:nvPr/>
        </p:nvSpPr>
        <p:spPr>
          <a:xfrm>
            <a:off x="4569117" y="512462"/>
            <a:ext cx="7022499" cy="492443"/>
          </a:xfrm>
          <a:prstGeom prst="rect">
            <a:avLst/>
          </a:prstGeom>
          <a:noFill/>
        </p:spPr>
        <p:txBody>
          <a:bodyPr wrap="square" lIns="0" tIns="0" rIns="0" bIns="0" rtlCol="0" anchor="ctr">
            <a:sp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2965"/>
                </a:solidFill>
                <a:effectLst/>
                <a:uLnTx/>
                <a:uFillTx/>
                <a:latin typeface="Arial"/>
                <a:ea typeface="+mn-ea"/>
                <a:cs typeface="+mn-cs"/>
              </a:rPr>
              <a:t>You can save money by going to a MetLife network provider through deep discounts on dentist fees as well as through higher plan coverage!</a:t>
            </a:r>
          </a:p>
        </p:txBody>
      </p:sp>
      <p:sp>
        <p:nvSpPr>
          <p:cNvPr id="12" name="Rectangle 11">
            <a:extLst>
              <a:ext uri="{FF2B5EF4-FFF2-40B4-BE49-F238E27FC236}">
                <a16:creationId xmlns:a16="http://schemas.microsoft.com/office/drawing/2014/main" id="{9143AB22-C244-8C92-3477-28ACBF9C78AC}"/>
              </a:ext>
            </a:extLst>
          </p:cNvPr>
          <p:cNvSpPr/>
          <p:nvPr/>
        </p:nvSpPr>
        <p:spPr>
          <a:xfrm>
            <a:off x="4567144" y="2085675"/>
            <a:ext cx="2281328"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554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Employee A has the </a:t>
            </a:r>
          </a:p>
          <a:p>
            <a:pPr marL="0" marR="0" lvl="0" indent="0" algn="ctr" defTabSz="554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Base Plan &amp; goes to a Network Provider</a:t>
            </a:r>
          </a:p>
        </p:txBody>
      </p:sp>
      <p:sp>
        <p:nvSpPr>
          <p:cNvPr id="14" name="Rectangle 13">
            <a:extLst>
              <a:ext uri="{FF2B5EF4-FFF2-40B4-BE49-F238E27FC236}">
                <a16:creationId xmlns:a16="http://schemas.microsoft.com/office/drawing/2014/main" id="{A39D528F-8ADE-43CD-A351-D956DD0756B8}"/>
              </a:ext>
            </a:extLst>
          </p:cNvPr>
          <p:cNvSpPr/>
          <p:nvPr/>
        </p:nvSpPr>
        <p:spPr>
          <a:xfrm>
            <a:off x="9129801" y="2085675"/>
            <a:ext cx="2281314"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554463" rtl="0" eaLnBrk="1" fontAlgn="auto" latinLnBrk="0" hangingPunct="1">
              <a:lnSpc>
                <a:spcPct val="95000"/>
              </a:lnSpc>
              <a:spcBef>
                <a:spcPts val="0"/>
              </a:spcBef>
              <a:spcAft>
                <a:spcPts val="0"/>
              </a:spcAft>
              <a:buClr>
                <a:srgbClr val="0061A0"/>
              </a:buClr>
              <a:buSzPts val="3200"/>
              <a:buFont typeface="Arial" panose="020B0604020202020204" pitchFamily="34" charset="0"/>
              <a:buNone/>
              <a:tabLst/>
              <a:defRPr/>
            </a:pPr>
            <a:r>
              <a:rPr kumimoji="0" lang="en-US" sz="1400" b="1" i="0" u="none" strike="noStrike" kern="1200" cap="none" spc="0" normalizeH="0" baseline="0" noProof="0">
                <a:ln>
                  <a:noFill/>
                </a:ln>
                <a:solidFill>
                  <a:srgbClr val="1E2965"/>
                </a:solidFill>
                <a:effectLst/>
                <a:uLnTx/>
                <a:uFillTx/>
                <a:latin typeface="Arial"/>
                <a:ea typeface="+mn-ea"/>
                <a:cs typeface="+mn-cs"/>
              </a:rPr>
              <a:t>Employee B goes to an</a:t>
            </a:r>
          </a:p>
          <a:p>
            <a:pPr marL="0" marR="0" lvl="0" indent="0" algn="ctr" defTabSz="554463" rtl="0" eaLnBrk="1" fontAlgn="auto" latinLnBrk="0" hangingPunct="1">
              <a:lnSpc>
                <a:spcPct val="95000"/>
              </a:lnSpc>
              <a:spcBef>
                <a:spcPts val="0"/>
              </a:spcBef>
              <a:spcAft>
                <a:spcPts val="0"/>
              </a:spcAft>
              <a:buClr>
                <a:srgbClr val="0061A0"/>
              </a:buClr>
              <a:buSzPts val="3200"/>
              <a:buFont typeface="Arial" panose="020B0604020202020204" pitchFamily="34" charset="0"/>
              <a:buNone/>
              <a:tabLst/>
              <a:defRPr/>
            </a:pPr>
            <a:r>
              <a:rPr kumimoji="0" lang="en-US" sz="1400" b="1" i="0" u="none" strike="noStrike" kern="1200" cap="none" spc="0" normalizeH="0" baseline="0" noProof="0">
                <a:ln>
                  <a:noFill/>
                </a:ln>
                <a:solidFill>
                  <a:srgbClr val="1E2965"/>
                </a:solidFill>
                <a:effectLst/>
                <a:uLnTx/>
                <a:uFillTx/>
                <a:latin typeface="Arial"/>
                <a:ea typeface="+mn-ea"/>
                <a:cs typeface="+mn-cs"/>
              </a:rPr>
              <a:t>Out-of-Network Provider</a:t>
            </a:r>
          </a:p>
        </p:txBody>
      </p:sp>
      <p:cxnSp>
        <p:nvCxnSpPr>
          <p:cNvPr id="23" name="Straight Connector 22">
            <a:extLst>
              <a:ext uri="{FF2B5EF4-FFF2-40B4-BE49-F238E27FC236}">
                <a16:creationId xmlns:a16="http://schemas.microsoft.com/office/drawing/2014/main" id="{E807CCBA-A32E-1B67-9D73-9EC23A2119AA}"/>
              </a:ext>
            </a:extLst>
          </p:cNvPr>
          <p:cNvCxnSpPr>
            <a:cxnSpLocks/>
          </p:cNvCxnSpPr>
          <p:nvPr/>
        </p:nvCxnSpPr>
        <p:spPr>
          <a:xfrm>
            <a:off x="6829422" y="3277197"/>
            <a:ext cx="0" cy="2163585"/>
          </a:xfrm>
          <a:prstGeom prst="line">
            <a:avLst/>
          </a:prstGeom>
          <a:ln w="127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D4C929B-1854-C738-D768-5DA5CFBB0830}"/>
              </a:ext>
            </a:extLst>
          </p:cNvPr>
          <p:cNvCxnSpPr>
            <a:cxnSpLocks/>
          </p:cNvCxnSpPr>
          <p:nvPr/>
        </p:nvCxnSpPr>
        <p:spPr>
          <a:xfrm>
            <a:off x="4499802" y="4226700"/>
            <a:ext cx="222551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7">
            <a:extLst>
              <a:ext uri="{FF2B5EF4-FFF2-40B4-BE49-F238E27FC236}">
                <a16:creationId xmlns:a16="http://schemas.microsoft.com/office/drawing/2014/main" id="{5F1ECEA2-3933-861A-9AFC-1F8299CFD917}"/>
              </a:ext>
            </a:extLst>
          </p:cNvPr>
          <p:cNvSpPr txBox="1">
            <a:spLocks/>
          </p:cNvSpPr>
          <p:nvPr/>
        </p:nvSpPr>
        <p:spPr>
          <a:xfrm>
            <a:off x="4567144" y="2921395"/>
            <a:ext cx="2663825" cy="215444"/>
          </a:xfrm>
          <a:prstGeom prst="rect">
            <a:avLst/>
          </a:prstGeom>
        </p:spPr>
        <p:txBody>
          <a:bodyPr vert="horz" wrap="square" lIns="0" tIns="0" rIns="0" bIns="0" rtlCol="0" anchor="ctr" anchorCtr="0">
            <a:spAutoFit/>
          </a:bodyPr>
          <a:lstStyle>
            <a:defPPr>
              <a:defRPr lang="en-US"/>
            </a:defPPr>
            <a:lvl1pPr indent="3175" algn="ctr">
              <a:lnSpc>
                <a:spcPct val="94000"/>
              </a:lnSpc>
              <a:spcBef>
                <a:spcPts val="800"/>
              </a:spcBef>
              <a:spcAft>
                <a:spcPts val="400"/>
              </a:spcAft>
              <a:buClr>
                <a:schemeClr val="accent1"/>
              </a:buClr>
              <a:buSzPct val="70000"/>
              <a:buFont typeface="Arial" panose="020B0604020202020204" pitchFamily="34" charset="0"/>
              <a:buChar char="​"/>
              <a:defRPr sz="2400">
                <a:solidFill>
                  <a:schemeClr val="tx1">
                    <a:lumMod val="65000"/>
                    <a:lumOff val="35000"/>
                  </a:schemeClr>
                </a:solidFill>
                <a:latin typeface="+mj-lt"/>
              </a:defRPr>
            </a:lvl1pPr>
            <a:lvl2pPr marL="0" indent="0" algn="ctr">
              <a:lnSpc>
                <a:spcPct val="94000"/>
              </a:lnSpc>
              <a:spcBef>
                <a:spcPts val="600"/>
              </a:spcBef>
              <a:spcAft>
                <a:spcPts val="400"/>
              </a:spcAft>
              <a:buClr>
                <a:schemeClr val="tx1">
                  <a:lumMod val="65000"/>
                  <a:lumOff val="35000"/>
                </a:schemeClr>
              </a:buClr>
              <a:buSzPct val="70000"/>
              <a:buFont typeface="Arial" panose="020B0604020202020204" pitchFamily="34" charset="0"/>
              <a:buChar char="​"/>
              <a:defRPr sz="2000">
                <a:solidFill>
                  <a:schemeClr val="tx1">
                    <a:lumMod val="65000"/>
                    <a:lumOff val="35000"/>
                  </a:schemeClr>
                </a:solidFill>
                <a:latin typeface="+mj-lt"/>
              </a:defRPr>
            </a:lvl2pPr>
            <a:lvl3pPr marL="171450" indent="-171450">
              <a:lnSpc>
                <a:spcPct val="94000"/>
              </a:lnSpc>
              <a:spcBef>
                <a:spcPts val="600"/>
              </a:spcBef>
              <a:spcAft>
                <a:spcPts val="400"/>
              </a:spcAft>
              <a:buClr>
                <a:schemeClr val="accent1"/>
              </a:buClr>
              <a:buSzPct val="70000"/>
              <a:buFont typeface="Arial" panose="020B0604020202020204" pitchFamily="34" charset="0"/>
              <a:buChar char="•"/>
              <a:defRPr>
                <a:solidFill>
                  <a:schemeClr val="tx1">
                    <a:lumMod val="65000"/>
                    <a:lumOff val="35000"/>
                  </a:schemeClr>
                </a:solidFill>
              </a:defRPr>
            </a:lvl3pPr>
            <a:lvl4pPr marL="0" indent="0">
              <a:lnSpc>
                <a:spcPct val="89000"/>
              </a:lnSpc>
              <a:spcBef>
                <a:spcPts val="500"/>
              </a:spcBef>
              <a:spcAft>
                <a:spcPts val="1400"/>
              </a:spcAft>
              <a:buSzPct val="80000"/>
              <a:buFont typeface="Arial" panose="020B0604020202020204" pitchFamily="34" charset="0"/>
              <a:buChar char="​"/>
              <a:tabLst>
                <a:tab pos="403225" algn="l"/>
              </a:tabLst>
              <a:defRPr sz="3400" baseline="0">
                <a:latin typeface="+mj-lt"/>
              </a:defRPr>
            </a:lvl4pPr>
            <a:lvl5pPr marL="0" indent="0">
              <a:lnSpc>
                <a:spcPct val="95000"/>
              </a:lnSpc>
              <a:spcBef>
                <a:spcPts val="0"/>
              </a:spcBef>
              <a:buSzPct val="80000"/>
              <a:buFont typeface="Arial" panose="020B0604020202020204" pitchFamily="34" charset="0"/>
              <a:buChar char="​"/>
              <a:defRPr sz="21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pPr marL="0" marR="0" lvl="0" indent="3175" algn="l" defTabSz="914400" rtl="0" eaLnBrk="1" fontAlgn="auto" latinLnBrk="0" hangingPunct="1">
              <a:lnSpc>
                <a:spcPct val="100000"/>
              </a:lnSpc>
              <a:spcBef>
                <a:spcPts val="0"/>
              </a:spcBef>
              <a:spcAft>
                <a:spcPts val="0"/>
              </a:spcAft>
              <a:buClr>
                <a:srgbClr val="43797B"/>
              </a:buClr>
              <a:buSzPct val="70000"/>
              <a:buFont typeface="Arial" panose="020B0604020202020204" pitchFamily="34" charset="0"/>
              <a:buChar char="​"/>
              <a:tabLst/>
              <a:defRPr/>
            </a:pPr>
            <a:r>
              <a:rPr kumimoji="0" lang="en-US" sz="1400" b="1" i="0" u="none" strike="noStrike" kern="1200" cap="none" spc="0" normalizeH="0" baseline="0" noProof="0">
                <a:ln>
                  <a:noFill/>
                </a:ln>
                <a:solidFill>
                  <a:srgbClr val="333333"/>
                </a:solidFill>
                <a:effectLst/>
                <a:uLnTx/>
                <a:uFillTx/>
                <a:latin typeface="Arial"/>
                <a:ea typeface="+mn-ea"/>
                <a:cs typeface="+mn-cs"/>
              </a:rPr>
              <a:t>Plan Coverage</a:t>
            </a:r>
          </a:p>
        </p:txBody>
      </p:sp>
      <p:sp>
        <p:nvSpPr>
          <p:cNvPr id="9" name="Text Placeholder 17">
            <a:extLst>
              <a:ext uri="{FF2B5EF4-FFF2-40B4-BE49-F238E27FC236}">
                <a16:creationId xmlns:a16="http://schemas.microsoft.com/office/drawing/2014/main" id="{0FA3EB8E-7325-00CF-A24F-CFB1E5CBF9EB}"/>
              </a:ext>
            </a:extLst>
          </p:cNvPr>
          <p:cNvSpPr txBox="1">
            <a:spLocks/>
          </p:cNvSpPr>
          <p:nvPr/>
        </p:nvSpPr>
        <p:spPr>
          <a:xfrm>
            <a:off x="4567144" y="4364637"/>
            <a:ext cx="1829738" cy="215444"/>
          </a:xfrm>
          <a:prstGeom prst="rect">
            <a:avLst/>
          </a:prstGeom>
        </p:spPr>
        <p:txBody>
          <a:bodyPr vert="horz" wrap="square" lIns="0" tIns="0" rIns="0" bIns="0" rtlCol="0" anchor="ctr" anchorCtr="0">
            <a:spAutoFit/>
          </a:bodyPr>
          <a:lstStyle>
            <a:defPPr>
              <a:defRPr lang="en-US"/>
            </a:defPPr>
            <a:lvl1pPr indent="3175" algn="ctr">
              <a:lnSpc>
                <a:spcPct val="94000"/>
              </a:lnSpc>
              <a:spcBef>
                <a:spcPts val="800"/>
              </a:spcBef>
              <a:spcAft>
                <a:spcPts val="400"/>
              </a:spcAft>
              <a:buClr>
                <a:schemeClr val="accent1"/>
              </a:buClr>
              <a:buSzPct val="70000"/>
              <a:buFont typeface="Arial" panose="020B0604020202020204" pitchFamily="34" charset="0"/>
              <a:buChar char="​"/>
              <a:defRPr sz="2400">
                <a:solidFill>
                  <a:schemeClr val="tx1">
                    <a:lumMod val="65000"/>
                    <a:lumOff val="35000"/>
                  </a:schemeClr>
                </a:solidFill>
                <a:latin typeface="+mj-lt"/>
              </a:defRPr>
            </a:lvl1pPr>
            <a:lvl2pPr marL="0" indent="0" algn="ctr">
              <a:lnSpc>
                <a:spcPct val="94000"/>
              </a:lnSpc>
              <a:spcBef>
                <a:spcPts val="600"/>
              </a:spcBef>
              <a:spcAft>
                <a:spcPts val="400"/>
              </a:spcAft>
              <a:buClr>
                <a:schemeClr val="tx1">
                  <a:lumMod val="65000"/>
                  <a:lumOff val="35000"/>
                </a:schemeClr>
              </a:buClr>
              <a:buSzPct val="70000"/>
              <a:buFont typeface="Arial" panose="020B0604020202020204" pitchFamily="34" charset="0"/>
              <a:buChar char="​"/>
              <a:defRPr sz="2000">
                <a:solidFill>
                  <a:schemeClr val="tx1">
                    <a:lumMod val="65000"/>
                    <a:lumOff val="35000"/>
                  </a:schemeClr>
                </a:solidFill>
                <a:latin typeface="+mj-lt"/>
              </a:defRPr>
            </a:lvl2pPr>
            <a:lvl3pPr marL="171450" indent="-171450">
              <a:lnSpc>
                <a:spcPct val="94000"/>
              </a:lnSpc>
              <a:spcBef>
                <a:spcPts val="600"/>
              </a:spcBef>
              <a:spcAft>
                <a:spcPts val="400"/>
              </a:spcAft>
              <a:buClr>
                <a:schemeClr val="accent1"/>
              </a:buClr>
              <a:buSzPct val="70000"/>
              <a:buFont typeface="Arial" panose="020B0604020202020204" pitchFamily="34" charset="0"/>
              <a:buChar char="•"/>
              <a:defRPr>
                <a:solidFill>
                  <a:schemeClr val="tx1">
                    <a:lumMod val="65000"/>
                    <a:lumOff val="35000"/>
                  </a:schemeClr>
                </a:solidFill>
              </a:defRPr>
            </a:lvl3pPr>
            <a:lvl4pPr marL="0" indent="0">
              <a:lnSpc>
                <a:spcPct val="89000"/>
              </a:lnSpc>
              <a:spcBef>
                <a:spcPts val="500"/>
              </a:spcBef>
              <a:spcAft>
                <a:spcPts val="1400"/>
              </a:spcAft>
              <a:buSzPct val="80000"/>
              <a:buFont typeface="Arial" panose="020B0604020202020204" pitchFamily="34" charset="0"/>
              <a:buChar char="​"/>
              <a:tabLst>
                <a:tab pos="403225" algn="l"/>
              </a:tabLst>
              <a:defRPr sz="3400" baseline="0">
                <a:latin typeface="+mj-lt"/>
              </a:defRPr>
            </a:lvl4pPr>
            <a:lvl5pPr marL="0" indent="0">
              <a:lnSpc>
                <a:spcPct val="95000"/>
              </a:lnSpc>
              <a:spcBef>
                <a:spcPts val="0"/>
              </a:spcBef>
              <a:buSzPct val="80000"/>
              <a:buFont typeface="Arial" panose="020B0604020202020204" pitchFamily="34" charset="0"/>
              <a:buChar char="​"/>
              <a:defRPr sz="2100" baseline="0">
                <a:latin typeface="+mj-lt"/>
              </a:defRPr>
            </a:lvl5pPr>
            <a:lvl6pPr marL="0" indent="0">
              <a:lnSpc>
                <a:spcPct val="94000"/>
              </a:lnSpc>
              <a:spcBef>
                <a:spcPts val="0"/>
              </a:spcBef>
              <a:spcAft>
                <a:spcPts val="800"/>
              </a:spcAft>
              <a:buFont typeface="Arial" panose="020B0604020202020204" pitchFamily="34" charset="0"/>
              <a:buChar char="​"/>
              <a:defRPr sz="1600">
                <a:latin typeface="FreightSansLFPro Med" panose="02000606030000020004" pitchFamily="50" charset="0"/>
              </a:defRPr>
            </a:lvl6pPr>
            <a:lvl7pPr marL="0" indent="0">
              <a:lnSpc>
                <a:spcPct val="94000"/>
              </a:lnSpc>
              <a:spcBef>
                <a:spcPts val="500"/>
              </a:spcBef>
              <a:buFont typeface="Arial" panose="020B0604020202020204" pitchFamily="34" charset="0"/>
              <a:buChar char="​"/>
              <a:defRPr sz="1600">
                <a:solidFill>
                  <a:schemeClr val="tx1">
                    <a:lumMod val="65000"/>
                    <a:lumOff val="35000"/>
                  </a:schemeClr>
                </a:solidFill>
                <a:latin typeface="+mj-lt"/>
              </a:defRPr>
            </a:lvl7pPr>
            <a:lvl8pPr marL="0" indent="0">
              <a:lnSpc>
                <a:spcPct val="107000"/>
              </a:lnSpc>
              <a:spcBef>
                <a:spcPts val="1600"/>
              </a:spcBef>
              <a:spcAft>
                <a:spcPts val="600"/>
              </a:spcAft>
              <a:buFont typeface="Arial" panose="020B0604020202020204" pitchFamily="34" charset="0"/>
              <a:buChar char="​"/>
              <a:defRPr sz="1400" b="0" cap="all" spc="300" baseline="0">
                <a:solidFill>
                  <a:schemeClr val="accent1"/>
                </a:solidFill>
                <a:latin typeface="FreightSansLFPro Med" panose="02000606030000020004" pitchFamily="50" charset="0"/>
              </a:defRPr>
            </a:lvl8pPr>
            <a:lvl9pPr marL="0" indent="0">
              <a:lnSpc>
                <a:spcPct val="50000"/>
              </a:lnSpc>
              <a:spcBef>
                <a:spcPts val="3000"/>
              </a:spcBef>
              <a:spcAft>
                <a:spcPts val="0"/>
              </a:spcAft>
              <a:buFont typeface="Arial" panose="020B0604020202020204" pitchFamily="34" charset="0"/>
              <a:buChar char="​"/>
              <a:defRPr sz="8900" spc="-300">
                <a:solidFill>
                  <a:schemeClr val="accent1"/>
                </a:solidFill>
                <a:latin typeface="+mj-lt"/>
              </a:defRPr>
            </a:lvl9pPr>
          </a:lstStyle>
          <a:p>
            <a:pPr marL="0" marR="0" lvl="0" indent="3175" algn="l" defTabSz="914400" rtl="0" eaLnBrk="1" fontAlgn="auto" latinLnBrk="0" hangingPunct="1">
              <a:lnSpc>
                <a:spcPct val="100000"/>
              </a:lnSpc>
              <a:spcBef>
                <a:spcPts val="0"/>
              </a:spcBef>
              <a:spcAft>
                <a:spcPts val="0"/>
              </a:spcAft>
              <a:buClr>
                <a:srgbClr val="43797B"/>
              </a:buClr>
              <a:buSzPct val="70000"/>
              <a:buFont typeface="Arial" panose="020B0604020202020204" pitchFamily="34" charset="0"/>
              <a:buChar char="​"/>
              <a:tabLst/>
              <a:defRPr/>
            </a:pPr>
            <a:r>
              <a:rPr kumimoji="0" lang="en-US" sz="1400" b="1" i="0" u="none" strike="noStrike" kern="1200" cap="none" spc="0" normalizeH="0" baseline="0" noProof="0">
                <a:ln>
                  <a:noFill/>
                </a:ln>
                <a:solidFill>
                  <a:srgbClr val="333333"/>
                </a:solidFill>
                <a:effectLst/>
                <a:uLnTx/>
                <a:uFillTx/>
                <a:latin typeface="Arial"/>
                <a:ea typeface="+mn-ea"/>
                <a:cs typeface="+mn-cs"/>
              </a:rPr>
              <a:t>Costs</a:t>
            </a:r>
          </a:p>
        </p:txBody>
      </p:sp>
      <p:sp>
        <p:nvSpPr>
          <p:cNvPr id="10" name="Text Placeholder 10, chunk 3">
            <a:extLst>
              <a:ext uri="{FF2B5EF4-FFF2-40B4-BE49-F238E27FC236}">
                <a16:creationId xmlns:a16="http://schemas.microsoft.com/office/drawing/2014/main" id="{E5115015-F25D-0B53-E728-386445361AAD}"/>
              </a:ext>
            </a:extLst>
          </p:cNvPr>
          <p:cNvSpPr txBox="1"/>
          <p:nvPr/>
        </p:nvSpPr>
        <p:spPr>
          <a:xfrm>
            <a:off x="4567144" y="4625174"/>
            <a:ext cx="2158170" cy="815608"/>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Network Fee:  $211</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Plan coverage:  $168.80</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Employee Out-of-Pocket:  $42.20</a:t>
            </a:r>
          </a:p>
        </p:txBody>
      </p:sp>
      <p:sp>
        <p:nvSpPr>
          <p:cNvPr id="11" name="Text Placeholder 10, chunk 3">
            <a:extLst>
              <a:ext uri="{FF2B5EF4-FFF2-40B4-BE49-F238E27FC236}">
                <a16:creationId xmlns:a16="http://schemas.microsoft.com/office/drawing/2014/main" id="{D3A09E43-BB20-2A87-8EF4-2EE5D07FC11D}"/>
              </a:ext>
            </a:extLst>
          </p:cNvPr>
          <p:cNvSpPr txBox="1"/>
          <p:nvPr/>
        </p:nvSpPr>
        <p:spPr>
          <a:xfrm>
            <a:off x="4567144" y="3236895"/>
            <a:ext cx="2281329" cy="846386"/>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Type B – plan covers </a:t>
            </a:r>
            <a:r>
              <a:rPr kumimoji="0" lang="en-US" sz="1200" b="1" i="0" u="none" strike="noStrike" kern="1200" cap="none" spc="0" normalizeH="0" baseline="0" noProof="0">
                <a:ln>
                  <a:noFill/>
                </a:ln>
                <a:solidFill>
                  <a:srgbClr val="333333"/>
                </a:solidFill>
                <a:effectLst/>
                <a:uLnTx/>
                <a:uFillTx/>
                <a:latin typeface="Arial"/>
                <a:ea typeface="+mn-ea"/>
                <a:cs typeface="+mn-cs"/>
              </a:rPr>
              <a:t>80%</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Provider has agreed to MetLife’s reimbursement / fee.</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Discounts vary by </a:t>
            </a:r>
            <a:r>
              <a:rPr kumimoji="0" lang="en-US" sz="1200" b="0" i="0" u="none" strike="noStrike" kern="1200" cap="none" spc="0" normalizeH="0" baseline="0" noProof="0" err="1">
                <a:ln>
                  <a:noFill/>
                </a:ln>
                <a:solidFill>
                  <a:srgbClr val="333333"/>
                </a:solidFill>
                <a:effectLst/>
                <a:uLnTx/>
                <a:uFillTx/>
                <a:latin typeface="Arial"/>
                <a:ea typeface="+mn-ea"/>
                <a:cs typeface="+mn-cs"/>
              </a:rPr>
              <a:t>zipcode</a:t>
            </a:r>
            <a:endParaRPr kumimoji="0" lang="en-US" sz="1200" b="0" i="0" u="none" strike="noStrike" kern="1200" cap="none" spc="0" normalizeH="0" baseline="0" noProof="0">
              <a:ln>
                <a:noFill/>
              </a:ln>
              <a:solidFill>
                <a:srgbClr val="333333"/>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A0B8B5EC-B89B-8E53-97DF-1A0BE1456A3C}"/>
              </a:ext>
            </a:extLst>
          </p:cNvPr>
          <p:cNvCxnSpPr>
            <a:cxnSpLocks/>
          </p:cNvCxnSpPr>
          <p:nvPr/>
        </p:nvCxnSpPr>
        <p:spPr>
          <a:xfrm>
            <a:off x="6979720" y="4226700"/>
            <a:ext cx="202140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5075FF0-DD0C-FFD7-4594-FE9F391AC7C6}"/>
              </a:ext>
            </a:extLst>
          </p:cNvPr>
          <p:cNvSpPr txBox="1">
            <a:spLocks/>
          </p:cNvSpPr>
          <p:nvPr/>
        </p:nvSpPr>
        <p:spPr>
          <a:xfrm>
            <a:off x="4567144" y="1537514"/>
            <a:ext cx="7022499" cy="307777"/>
          </a:xfrm>
          <a:prstGeom prst="rect">
            <a:avLst/>
          </a:prstGeom>
          <a:noFill/>
        </p:spPr>
        <p:txBody>
          <a:bodyPr wrap="square" lIns="0" tIns="0" rIns="0" bIns="0" rtlCol="0" anchor="ctr">
            <a:sp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88EA4"/>
                </a:solidFill>
                <a:effectLst/>
                <a:uLnTx/>
                <a:uFillTx/>
                <a:latin typeface="Arial"/>
                <a:ea typeface="+mn-ea"/>
                <a:cs typeface="+mn-cs"/>
              </a:rPr>
              <a:t>*Example:  Employee needs a filling</a:t>
            </a:r>
          </a:p>
        </p:txBody>
      </p:sp>
      <p:sp>
        <p:nvSpPr>
          <p:cNvPr id="7" name="Text Placeholder 10, chunk 3">
            <a:extLst>
              <a:ext uri="{FF2B5EF4-FFF2-40B4-BE49-F238E27FC236}">
                <a16:creationId xmlns:a16="http://schemas.microsoft.com/office/drawing/2014/main" id="{DE210D05-5699-E401-CFB4-89B5D68959CA}"/>
              </a:ext>
            </a:extLst>
          </p:cNvPr>
          <p:cNvSpPr txBox="1"/>
          <p:nvPr/>
        </p:nvSpPr>
        <p:spPr>
          <a:xfrm>
            <a:off x="6879610" y="3238101"/>
            <a:ext cx="2250176" cy="815608"/>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Type B – plan covers </a:t>
            </a:r>
            <a:r>
              <a:rPr kumimoji="0" lang="en-US" sz="1200" b="1" i="0" u="none" strike="noStrike" kern="1200" cap="none" spc="0" normalizeH="0" baseline="0" noProof="0">
                <a:ln>
                  <a:noFill/>
                </a:ln>
                <a:solidFill>
                  <a:srgbClr val="086B7D"/>
                </a:solidFill>
                <a:effectLst/>
                <a:uLnTx/>
                <a:uFillTx/>
                <a:latin typeface="Arial"/>
                <a:ea typeface="+mn-ea"/>
                <a:cs typeface="+mn-cs"/>
              </a:rPr>
              <a:t>90%</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Provider has agreed to MetLife’s reimbursement / fee.</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Discounts vary by </a:t>
            </a:r>
            <a:r>
              <a:rPr kumimoji="0" lang="en-US" sz="1200" b="0" i="0" u="none" strike="noStrike" kern="1200" cap="none" spc="0" normalizeH="0" baseline="0" noProof="0" err="1">
                <a:ln>
                  <a:noFill/>
                </a:ln>
                <a:solidFill>
                  <a:srgbClr val="333333"/>
                </a:solidFill>
                <a:effectLst/>
                <a:uLnTx/>
                <a:uFillTx/>
                <a:latin typeface="Arial"/>
                <a:ea typeface="+mn-ea"/>
                <a:cs typeface="+mn-cs"/>
              </a:rPr>
              <a:t>zipcode</a:t>
            </a:r>
            <a:endParaRPr kumimoji="0" lang="en-US" sz="1200" b="0" i="0" u="none" strike="noStrike" kern="1200" cap="none" spc="0" normalizeH="0" baseline="0" noProof="0">
              <a:ln>
                <a:noFill/>
              </a:ln>
              <a:solidFill>
                <a:srgbClr val="333333"/>
              </a:solidFill>
              <a:effectLst/>
              <a:uLnTx/>
              <a:uFillTx/>
              <a:latin typeface="Arial"/>
              <a:ea typeface="+mn-ea"/>
              <a:cs typeface="+mn-cs"/>
            </a:endParaRPr>
          </a:p>
        </p:txBody>
      </p:sp>
      <p:sp>
        <p:nvSpPr>
          <p:cNvPr id="13" name="Text Placeholder 10, chunk 3">
            <a:extLst>
              <a:ext uri="{FF2B5EF4-FFF2-40B4-BE49-F238E27FC236}">
                <a16:creationId xmlns:a16="http://schemas.microsoft.com/office/drawing/2014/main" id="{4146EB5B-7852-3DCA-9F0E-D382AF396B09}"/>
              </a:ext>
            </a:extLst>
          </p:cNvPr>
          <p:cNvSpPr txBox="1"/>
          <p:nvPr/>
        </p:nvSpPr>
        <p:spPr>
          <a:xfrm>
            <a:off x="4499802" y="6086073"/>
            <a:ext cx="6419405" cy="161583"/>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0" marR="0" lvl="0" indent="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None/>
              <a:tabLst/>
              <a:defRPr/>
            </a:pPr>
            <a:r>
              <a:rPr kumimoji="0" lang="en-US" sz="1050" b="0" i="0" u="none" strike="noStrike" kern="1200" cap="none" spc="0" normalizeH="0" baseline="0" noProof="0">
                <a:ln>
                  <a:noFill/>
                </a:ln>
                <a:solidFill>
                  <a:srgbClr val="333333"/>
                </a:solidFill>
                <a:effectLst/>
                <a:uLnTx/>
                <a:uFillTx/>
                <a:latin typeface="Arial"/>
                <a:ea typeface="+mn-ea"/>
                <a:cs typeface="+mn-cs"/>
              </a:rPr>
              <a:t>*</a:t>
            </a:r>
            <a:r>
              <a:rPr kumimoji="0" lang="en-US" sz="1050" b="0" i="1" u="none" strike="noStrike" kern="1200" cap="none" spc="0" normalizeH="0" baseline="0" noProof="0">
                <a:ln>
                  <a:noFill/>
                </a:ln>
                <a:solidFill>
                  <a:srgbClr val="333333"/>
                </a:solidFill>
                <a:effectLst/>
                <a:uLnTx/>
                <a:uFillTx/>
                <a:latin typeface="Arial"/>
                <a:ea typeface="+mn-ea"/>
                <a:cs typeface="+mn-cs"/>
              </a:rPr>
              <a:t>Example is for illustration purposes. Charges vary based on plan and dentist.</a:t>
            </a:r>
          </a:p>
        </p:txBody>
      </p:sp>
      <p:sp>
        <p:nvSpPr>
          <p:cNvPr id="15" name="Text Placeholder 10, chunk 3">
            <a:extLst>
              <a:ext uri="{FF2B5EF4-FFF2-40B4-BE49-F238E27FC236}">
                <a16:creationId xmlns:a16="http://schemas.microsoft.com/office/drawing/2014/main" id="{0B1A420F-BCA1-1C0A-CBE8-82D2EE249465}"/>
              </a:ext>
            </a:extLst>
          </p:cNvPr>
          <p:cNvSpPr txBox="1"/>
          <p:nvPr/>
        </p:nvSpPr>
        <p:spPr>
          <a:xfrm>
            <a:off x="6879610" y="4582829"/>
            <a:ext cx="2250176" cy="815608"/>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Network Fee:  $211</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Plan coverage:  $189.90</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Employee Out-of-Pocket:  $21.10</a:t>
            </a:r>
          </a:p>
        </p:txBody>
      </p:sp>
      <p:sp>
        <p:nvSpPr>
          <p:cNvPr id="16" name="Rectangle 15">
            <a:extLst>
              <a:ext uri="{FF2B5EF4-FFF2-40B4-BE49-F238E27FC236}">
                <a16:creationId xmlns:a16="http://schemas.microsoft.com/office/drawing/2014/main" id="{7CDAD9AC-5AB3-46E2-68A3-15C9EDC45368}"/>
              </a:ext>
            </a:extLst>
          </p:cNvPr>
          <p:cNvSpPr/>
          <p:nvPr/>
        </p:nvSpPr>
        <p:spPr>
          <a:xfrm>
            <a:off x="6848472" y="2085675"/>
            <a:ext cx="2281315" cy="6858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ctr" defTabSz="554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Employee B has the </a:t>
            </a:r>
          </a:p>
          <a:p>
            <a:pPr marL="0" marR="0" lvl="0" indent="0" algn="ctr" defTabSz="5543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Buy Up Plan &amp; goes to a Network Provider</a:t>
            </a:r>
          </a:p>
        </p:txBody>
      </p:sp>
      <p:cxnSp>
        <p:nvCxnSpPr>
          <p:cNvPr id="22" name="Straight Connector 21">
            <a:extLst>
              <a:ext uri="{FF2B5EF4-FFF2-40B4-BE49-F238E27FC236}">
                <a16:creationId xmlns:a16="http://schemas.microsoft.com/office/drawing/2014/main" id="{C25C97EC-0481-B3C1-C650-9394F1A0C6B8}"/>
              </a:ext>
            </a:extLst>
          </p:cNvPr>
          <p:cNvCxnSpPr>
            <a:cxnSpLocks/>
          </p:cNvCxnSpPr>
          <p:nvPr/>
        </p:nvCxnSpPr>
        <p:spPr>
          <a:xfrm>
            <a:off x="9129784" y="3277197"/>
            <a:ext cx="0" cy="2163585"/>
          </a:xfrm>
          <a:prstGeom prst="line">
            <a:avLst/>
          </a:prstGeom>
          <a:ln w="12700" cmpd="sng">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100E26-4FCE-0714-B09F-7D8624485BF6}"/>
              </a:ext>
            </a:extLst>
          </p:cNvPr>
          <p:cNvCxnSpPr>
            <a:cxnSpLocks/>
          </p:cNvCxnSpPr>
          <p:nvPr/>
        </p:nvCxnSpPr>
        <p:spPr>
          <a:xfrm>
            <a:off x="9229893" y="4226700"/>
            <a:ext cx="202140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10, chunk 3">
            <a:extLst>
              <a:ext uri="{FF2B5EF4-FFF2-40B4-BE49-F238E27FC236}">
                <a16:creationId xmlns:a16="http://schemas.microsoft.com/office/drawing/2014/main" id="{0D0F661D-3834-317D-FBE6-2683B8912C4C}"/>
              </a:ext>
            </a:extLst>
          </p:cNvPr>
          <p:cNvSpPr txBox="1"/>
          <p:nvPr/>
        </p:nvSpPr>
        <p:spPr>
          <a:xfrm>
            <a:off x="9229893" y="3238101"/>
            <a:ext cx="2281314" cy="815608"/>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Type B – plan covers </a:t>
            </a:r>
            <a:r>
              <a:rPr kumimoji="0" lang="en-US" sz="1200" b="1" i="0" u="none" strike="noStrike" kern="1200" cap="none" spc="0" normalizeH="0" baseline="0" noProof="0">
                <a:ln>
                  <a:noFill/>
                </a:ln>
                <a:solidFill>
                  <a:srgbClr val="666666">
                    <a:lumMod val="75000"/>
                  </a:srgbClr>
                </a:solidFill>
                <a:effectLst/>
                <a:uLnTx/>
                <a:uFillTx/>
                <a:latin typeface="Arial"/>
                <a:ea typeface="+mn-ea"/>
                <a:cs typeface="+mn-cs"/>
              </a:rPr>
              <a:t>55%</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Provider is allowed Co charge their prevailing fee</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No Discounts</a:t>
            </a:r>
          </a:p>
        </p:txBody>
      </p:sp>
      <p:sp>
        <p:nvSpPr>
          <p:cNvPr id="26" name="Text Placeholder 10, chunk 3">
            <a:extLst>
              <a:ext uri="{FF2B5EF4-FFF2-40B4-BE49-F238E27FC236}">
                <a16:creationId xmlns:a16="http://schemas.microsoft.com/office/drawing/2014/main" id="{9A447445-C662-684C-185E-492170529FC2}"/>
              </a:ext>
            </a:extLst>
          </p:cNvPr>
          <p:cNvSpPr txBox="1"/>
          <p:nvPr/>
        </p:nvSpPr>
        <p:spPr>
          <a:xfrm>
            <a:off x="9221787" y="4582829"/>
            <a:ext cx="2289420" cy="815608"/>
          </a:xfrm>
          <a:prstGeom prst="rect">
            <a:avLst/>
          </a:prstGeom>
        </p:spPr>
        <p:txBody>
          <a:bodyPr wrap="square" lIns="0" tIns="0" rIns="0" bIns="0" numCol="1" anchor="t">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Dentist Average Charge $345</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Plan coverage:  $189.75</a:t>
            </a:r>
          </a:p>
          <a:p>
            <a:pPr marL="182880" marR="0" lvl="0" indent="-182880" algn="l" defTabSz="554387" rtl="0" eaLnBrk="1" fontAlgn="auto" latinLnBrk="0" hangingPunct="1">
              <a:lnSpc>
                <a:spcPct val="100000"/>
              </a:lnSpc>
              <a:spcBef>
                <a:spcPts val="300"/>
              </a:spcBef>
              <a:spcAft>
                <a:spcPts val="0"/>
              </a:spcAft>
              <a:buClr>
                <a:srgbClr val="414141"/>
              </a:buClr>
              <a:buSzTx/>
              <a:buFont typeface="Arial" panose="020B0604020202020204" pitchFamily="34" charset="0"/>
              <a:buChar char="•"/>
              <a:tabLst/>
              <a:defRPr/>
            </a:pPr>
            <a:r>
              <a:rPr kumimoji="0" lang="en-US" sz="1200" b="0" i="0" u="none" strike="noStrike" kern="1200" cap="none" spc="0" normalizeH="0" baseline="0" noProof="0">
                <a:ln>
                  <a:noFill/>
                </a:ln>
                <a:solidFill>
                  <a:srgbClr val="333333"/>
                </a:solidFill>
                <a:effectLst/>
                <a:uLnTx/>
                <a:uFillTx/>
                <a:latin typeface="Arial"/>
                <a:ea typeface="+mn-ea"/>
                <a:cs typeface="+mn-cs"/>
              </a:rPr>
              <a:t>Employee Out-of-Pocket:  $155.25</a:t>
            </a:r>
          </a:p>
        </p:txBody>
      </p:sp>
      <p:pic>
        <p:nvPicPr>
          <p:cNvPr id="34" name="Audio 33">
            <a:hlinkClick r:id="" action="ppaction://media"/>
            <a:extLst>
              <a:ext uri="{FF2B5EF4-FFF2-40B4-BE49-F238E27FC236}">
                <a16:creationId xmlns:a16="http://schemas.microsoft.com/office/drawing/2014/main" id="{91A284C0-4206-1235-5139-DA80255CD3D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0522399"/>
      </p:ext>
    </p:extLst>
  </p:cSld>
  <p:clrMapOvr>
    <a:masterClrMapping/>
  </p:clrMapOvr>
  <mc:AlternateContent xmlns:mc="http://schemas.openxmlformats.org/markup-compatibility/2006" xmlns:p14="http://schemas.microsoft.com/office/powerpoint/2010/main">
    <mc:Choice Requires="p14">
      <p:transition spd="med" p14:dur="700" advTm="36543">
        <p:fade/>
      </p:transition>
    </mc:Choice>
    <mc:Fallback xmlns="">
      <p:transition spd="med" advTm="36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5EB79-0DF6-933E-8AF8-40ED27D183C9}"/>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AC5CE613-0890-D0C1-AA13-7B23B928920F}"/>
              </a:ext>
            </a:extLst>
          </p:cNvPr>
          <p:cNvSpPr/>
          <p:nvPr/>
        </p:nvSpPr>
        <p:spPr>
          <a:xfrm flipH="1" flipV="1">
            <a:off x="0" y="115762"/>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97C090B9-4DC3-8E30-B063-F2022A235433}"/>
              </a:ext>
            </a:extLst>
          </p:cNvPr>
          <p:cNvSpPr/>
          <p:nvPr/>
        </p:nvSpPr>
        <p:spPr>
          <a:xfrm flipH="1" flipV="1">
            <a:off x="0" y="0"/>
            <a:ext cx="12192000" cy="3014158"/>
          </a:xfrm>
          <a:custGeom>
            <a:avLst/>
            <a:gdLst>
              <a:gd name="connsiteX0" fmla="*/ 12192000 w 12192000"/>
              <a:gd name="connsiteY0" fmla="*/ 3014158 h 3014158"/>
              <a:gd name="connsiteX1" fmla="*/ 0 w 12192000"/>
              <a:gd name="connsiteY1" fmla="*/ 3014158 h 3014158"/>
              <a:gd name="connsiteX2" fmla="*/ 0 w 12192000"/>
              <a:gd name="connsiteY2" fmla="*/ 2969051 h 3014158"/>
              <a:gd name="connsiteX3" fmla="*/ 0 w 12192000"/>
              <a:gd name="connsiteY3" fmla="*/ 2299040 h 3014158"/>
              <a:gd name="connsiteX4" fmla="*/ 0 w 12192000"/>
              <a:gd name="connsiteY4" fmla="*/ 1332561 h 3014158"/>
              <a:gd name="connsiteX5" fmla="*/ 0 w 12192000"/>
              <a:gd name="connsiteY5" fmla="*/ 1261283 h 3014158"/>
              <a:gd name="connsiteX6" fmla="*/ 0 w 12192000"/>
              <a:gd name="connsiteY6" fmla="*/ 966479 h 3014158"/>
              <a:gd name="connsiteX7" fmla="*/ 0 w 12192000"/>
              <a:gd name="connsiteY7" fmla="*/ 0 h 3014158"/>
              <a:gd name="connsiteX8" fmla="*/ 9932177 w 12192000"/>
              <a:gd name="connsiteY8" fmla="*/ 844012 h 3014158"/>
              <a:gd name="connsiteX9" fmla="*/ 10328832 w 12192000"/>
              <a:gd name="connsiteY9" fmla="*/ 802591 h 3014158"/>
              <a:gd name="connsiteX10" fmla="*/ 12192000 w 12192000"/>
              <a:gd name="connsiteY10" fmla="*/ 240336 h 301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014158">
                <a:moveTo>
                  <a:pt x="12192000" y="3014158"/>
                </a:moveTo>
                <a:lnTo>
                  <a:pt x="0" y="3014158"/>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16">
            <a:extLst>
              <a:ext uri="{FF2B5EF4-FFF2-40B4-BE49-F238E27FC236}">
                <a16:creationId xmlns:a16="http://schemas.microsoft.com/office/drawing/2014/main" id="{68AFAC75-030F-32FF-DFD3-1896EDAFD926}"/>
              </a:ext>
            </a:extLst>
          </p:cNvPr>
          <p:cNvSpPr/>
          <p:nvPr/>
        </p:nvSpPr>
        <p:spPr>
          <a:xfrm>
            <a:off x="248186" y="214344"/>
            <a:ext cx="11695629" cy="2777334"/>
          </a:xfrm>
          <a:custGeom>
            <a:avLst/>
            <a:gdLst>
              <a:gd name="connsiteX0" fmla="*/ 0 w 11695629"/>
              <a:gd name="connsiteY0" fmla="*/ 0 h 2340645"/>
              <a:gd name="connsiteX1" fmla="*/ 11695629 w 11695629"/>
              <a:gd name="connsiteY1" fmla="*/ 0 h 2340645"/>
              <a:gd name="connsiteX2" fmla="*/ 11695629 w 11695629"/>
              <a:gd name="connsiteY2" fmla="*/ 2340645 h 2340645"/>
              <a:gd name="connsiteX3" fmla="*/ 0 w 11695629"/>
              <a:gd name="connsiteY3" fmla="*/ 2340645 h 2340645"/>
              <a:gd name="connsiteX4" fmla="*/ 0 w 11695629"/>
              <a:gd name="connsiteY4" fmla="*/ 0 h 2340645"/>
              <a:gd name="connsiteX0" fmla="*/ 0 w 11698649"/>
              <a:gd name="connsiteY0" fmla="*/ 0 h 2340645"/>
              <a:gd name="connsiteX1" fmla="*/ 11695629 w 11698649"/>
              <a:gd name="connsiteY1" fmla="*/ 0 h 2340645"/>
              <a:gd name="connsiteX2" fmla="*/ 11698649 w 11698649"/>
              <a:gd name="connsiteY2" fmla="*/ 1564760 h 2340645"/>
              <a:gd name="connsiteX3" fmla="*/ 11695629 w 11698649"/>
              <a:gd name="connsiteY3" fmla="*/ 2340645 h 2340645"/>
              <a:gd name="connsiteX4" fmla="*/ 0 w 11698649"/>
              <a:gd name="connsiteY4" fmla="*/ 2340645 h 2340645"/>
              <a:gd name="connsiteX5" fmla="*/ 0 w 11698649"/>
              <a:gd name="connsiteY5" fmla="*/ 0 h 2340645"/>
              <a:gd name="connsiteX0" fmla="*/ 0 w 11698649"/>
              <a:gd name="connsiteY0" fmla="*/ 0 h 2340645"/>
              <a:gd name="connsiteX1" fmla="*/ 11695629 w 11698649"/>
              <a:gd name="connsiteY1" fmla="*/ 0 h 2340645"/>
              <a:gd name="connsiteX2" fmla="*/ 11698649 w 11698649"/>
              <a:gd name="connsiteY2" fmla="*/ 1564760 h 2340645"/>
              <a:gd name="connsiteX3" fmla="*/ 11695629 w 11698649"/>
              <a:gd name="connsiteY3" fmla="*/ 2340645 h 2340645"/>
              <a:gd name="connsiteX4" fmla="*/ 0 w 11698649"/>
              <a:gd name="connsiteY4" fmla="*/ 2340645 h 2340645"/>
              <a:gd name="connsiteX5" fmla="*/ 292 w 11698649"/>
              <a:gd name="connsiteY5" fmla="*/ 1862934 h 2340645"/>
              <a:gd name="connsiteX6" fmla="*/ 0 w 11698649"/>
              <a:gd name="connsiteY6" fmla="*/ 0 h 2340645"/>
              <a:gd name="connsiteX0" fmla="*/ 0 w 11698649"/>
              <a:gd name="connsiteY0" fmla="*/ 2340645 h 2432085"/>
              <a:gd name="connsiteX1" fmla="*/ 292 w 11698649"/>
              <a:gd name="connsiteY1" fmla="*/ 1862934 h 2432085"/>
              <a:gd name="connsiteX2" fmla="*/ 0 w 11698649"/>
              <a:gd name="connsiteY2" fmla="*/ 0 h 2432085"/>
              <a:gd name="connsiteX3" fmla="*/ 11695629 w 11698649"/>
              <a:gd name="connsiteY3" fmla="*/ 0 h 2432085"/>
              <a:gd name="connsiteX4" fmla="*/ 11698649 w 11698649"/>
              <a:gd name="connsiteY4" fmla="*/ 1564760 h 2432085"/>
              <a:gd name="connsiteX5" fmla="*/ 11695629 w 11698649"/>
              <a:gd name="connsiteY5" fmla="*/ 2340645 h 2432085"/>
              <a:gd name="connsiteX6" fmla="*/ 91440 w 11698649"/>
              <a:gd name="connsiteY6" fmla="*/ 2432085 h 2432085"/>
              <a:gd name="connsiteX0" fmla="*/ 0 w 11698649"/>
              <a:gd name="connsiteY0" fmla="*/ 2340645 h 2340645"/>
              <a:gd name="connsiteX1" fmla="*/ 292 w 11698649"/>
              <a:gd name="connsiteY1" fmla="*/ 1862934 h 2340645"/>
              <a:gd name="connsiteX2" fmla="*/ 0 w 11698649"/>
              <a:gd name="connsiteY2" fmla="*/ 0 h 2340645"/>
              <a:gd name="connsiteX3" fmla="*/ 11695629 w 11698649"/>
              <a:gd name="connsiteY3" fmla="*/ 0 h 2340645"/>
              <a:gd name="connsiteX4" fmla="*/ 11698649 w 11698649"/>
              <a:gd name="connsiteY4" fmla="*/ 1564760 h 2340645"/>
              <a:gd name="connsiteX5" fmla="*/ 11695629 w 11698649"/>
              <a:gd name="connsiteY5" fmla="*/ 2340645 h 2340645"/>
              <a:gd name="connsiteX0" fmla="*/ 292 w 11698649"/>
              <a:gd name="connsiteY0" fmla="*/ 1862934 h 2340645"/>
              <a:gd name="connsiteX1" fmla="*/ 0 w 11698649"/>
              <a:gd name="connsiteY1" fmla="*/ 0 h 2340645"/>
              <a:gd name="connsiteX2" fmla="*/ 11695629 w 11698649"/>
              <a:gd name="connsiteY2" fmla="*/ 0 h 2340645"/>
              <a:gd name="connsiteX3" fmla="*/ 11698649 w 11698649"/>
              <a:gd name="connsiteY3" fmla="*/ 1564760 h 2340645"/>
              <a:gd name="connsiteX4" fmla="*/ 11695629 w 11698649"/>
              <a:gd name="connsiteY4" fmla="*/ 2340645 h 2340645"/>
              <a:gd name="connsiteX0" fmla="*/ 292 w 11698649"/>
              <a:gd name="connsiteY0" fmla="*/ 1862934 h 1862934"/>
              <a:gd name="connsiteX1" fmla="*/ 0 w 11698649"/>
              <a:gd name="connsiteY1" fmla="*/ 0 h 1862934"/>
              <a:gd name="connsiteX2" fmla="*/ 11695629 w 11698649"/>
              <a:gd name="connsiteY2" fmla="*/ 0 h 1862934"/>
              <a:gd name="connsiteX3" fmla="*/ 11698649 w 11698649"/>
              <a:gd name="connsiteY3" fmla="*/ 1564760 h 1862934"/>
              <a:gd name="connsiteX0" fmla="*/ 292 w 12559557"/>
              <a:gd name="connsiteY0" fmla="*/ 1862934 h 1862934"/>
              <a:gd name="connsiteX1" fmla="*/ 0 w 12559557"/>
              <a:gd name="connsiteY1" fmla="*/ 0 h 1862934"/>
              <a:gd name="connsiteX2" fmla="*/ 11695629 w 12559557"/>
              <a:gd name="connsiteY2" fmla="*/ 0 h 1862934"/>
              <a:gd name="connsiteX3" fmla="*/ 11688710 w 12559557"/>
              <a:gd name="connsiteY3" fmla="*/ 1453840 h 1862934"/>
              <a:gd name="connsiteX4" fmla="*/ 11698649 w 12559557"/>
              <a:gd name="connsiteY4" fmla="*/ 1564760 h 1862934"/>
              <a:gd name="connsiteX0" fmla="*/ 292 w 11698649"/>
              <a:gd name="connsiteY0" fmla="*/ 1862934 h 1862934"/>
              <a:gd name="connsiteX1" fmla="*/ 0 w 11698649"/>
              <a:gd name="connsiteY1" fmla="*/ 0 h 1862934"/>
              <a:gd name="connsiteX2" fmla="*/ 11695629 w 11698649"/>
              <a:gd name="connsiteY2" fmla="*/ 0 h 1862934"/>
              <a:gd name="connsiteX3" fmla="*/ 11688710 w 11698649"/>
              <a:gd name="connsiteY3" fmla="*/ 1453840 h 1862934"/>
              <a:gd name="connsiteX4" fmla="*/ 11698649 w 11698649"/>
              <a:gd name="connsiteY4" fmla="*/ 1564760 h 1862934"/>
              <a:gd name="connsiteX0" fmla="*/ 292 w 11695629"/>
              <a:gd name="connsiteY0" fmla="*/ 1862934 h 1862934"/>
              <a:gd name="connsiteX1" fmla="*/ 0 w 11695629"/>
              <a:gd name="connsiteY1" fmla="*/ 0 h 1862934"/>
              <a:gd name="connsiteX2" fmla="*/ 11695629 w 11695629"/>
              <a:gd name="connsiteY2" fmla="*/ 0 h 1862934"/>
              <a:gd name="connsiteX3" fmla="*/ 11688710 w 11695629"/>
              <a:gd name="connsiteY3" fmla="*/ 1453840 h 1862934"/>
              <a:gd name="connsiteX0" fmla="*/ 866548 w 12561885"/>
              <a:gd name="connsiteY0" fmla="*/ 1862934 h 1862934"/>
              <a:gd name="connsiteX1" fmla="*/ 866548 w 12561885"/>
              <a:gd name="connsiteY1" fmla="*/ 1297756 h 1862934"/>
              <a:gd name="connsiteX2" fmla="*/ 866256 w 12561885"/>
              <a:gd name="connsiteY2" fmla="*/ 0 h 1862934"/>
              <a:gd name="connsiteX3" fmla="*/ 12561885 w 12561885"/>
              <a:gd name="connsiteY3" fmla="*/ 0 h 1862934"/>
              <a:gd name="connsiteX4" fmla="*/ 12554966 w 12561885"/>
              <a:gd name="connsiteY4" fmla="*/ 1453840 h 1862934"/>
              <a:gd name="connsiteX0" fmla="*/ 292 w 11695629"/>
              <a:gd name="connsiteY0" fmla="*/ 1862934 h 1862934"/>
              <a:gd name="connsiteX1" fmla="*/ 292 w 11695629"/>
              <a:gd name="connsiteY1" fmla="*/ 1297756 h 1862934"/>
              <a:gd name="connsiteX2" fmla="*/ 0 w 11695629"/>
              <a:gd name="connsiteY2" fmla="*/ 0 h 1862934"/>
              <a:gd name="connsiteX3" fmla="*/ 11695629 w 11695629"/>
              <a:gd name="connsiteY3" fmla="*/ 0 h 1862934"/>
              <a:gd name="connsiteX4" fmla="*/ 11688710 w 11695629"/>
              <a:gd name="connsiteY4" fmla="*/ 1453840 h 1862934"/>
              <a:gd name="connsiteX0" fmla="*/ 292 w 11695629"/>
              <a:gd name="connsiteY0" fmla="*/ 1297756 h 1453840"/>
              <a:gd name="connsiteX1" fmla="*/ 0 w 11695629"/>
              <a:gd name="connsiteY1" fmla="*/ 0 h 1453840"/>
              <a:gd name="connsiteX2" fmla="*/ 11695629 w 11695629"/>
              <a:gd name="connsiteY2" fmla="*/ 0 h 1453840"/>
              <a:gd name="connsiteX3" fmla="*/ 11688710 w 11695629"/>
              <a:gd name="connsiteY3" fmla="*/ 1453840 h 1453840"/>
            </a:gdLst>
            <a:ahLst/>
            <a:cxnLst>
              <a:cxn ang="0">
                <a:pos x="connsiteX0" y="connsiteY0"/>
              </a:cxn>
              <a:cxn ang="0">
                <a:pos x="connsiteX1" y="connsiteY1"/>
              </a:cxn>
              <a:cxn ang="0">
                <a:pos x="connsiteX2" y="connsiteY2"/>
              </a:cxn>
              <a:cxn ang="0">
                <a:pos x="connsiteX3" y="connsiteY3"/>
              </a:cxn>
            </a:cxnLst>
            <a:rect l="l" t="t" r="r" b="b"/>
            <a:pathLst>
              <a:path w="11695629" h="1453840">
                <a:moveTo>
                  <a:pt x="292" y="1297756"/>
                </a:moveTo>
                <a:cubicBezTo>
                  <a:pt x="195" y="865171"/>
                  <a:pt x="97" y="432585"/>
                  <a:pt x="0" y="0"/>
                </a:cubicBezTo>
                <a:lnTo>
                  <a:pt x="11695629" y="0"/>
                </a:lnTo>
                <a:cubicBezTo>
                  <a:pt x="11693323" y="484613"/>
                  <a:pt x="11691016" y="969227"/>
                  <a:pt x="11688710" y="1453840"/>
                </a:cubicBez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5" name="Title 4">
            <a:extLst>
              <a:ext uri="{FF2B5EF4-FFF2-40B4-BE49-F238E27FC236}">
                <a16:creationId xmlns:a16="http://schemas.microsoft.com/office/drawing/2014/main" id="{6BD474A3-9A0F-FBAF-9B6A-3BCCB1B514BF}"/>
              </a:ext>
            </a:extLst>
          </p:cNvPr>
          <p:cNvSpPr>
            <a:spLocks noGrp="1"/>
          </p:cNvSpPr>
          <p:nvPr>
            <p:ph type="title"/>
          </p:nvPr>
        </p:nvSpPr>
        <p:spPr/>
        <p:txBody>
          <a:bodyPr/>
          <a:lstStyle/>
          <a:p>
            <a:r>
              <a:rPr lang="en-US">
                <a:solidFill>
                  <a:schemeClr val="bg1"/>
                </a:solidFill>
              </a:rPr>
              <a:t>Orthodontia Coverage</a:t>
            </a:r>
          </a:p>
        </p:txBody>
      </p:sp>
      <p:sp>
        <p:nvSpPr>
          <p:cNvPr id="74" name="Rectangle 73">
            <a:extLst>
              <a:ext uri="{FF2B5EF4-FFF2-40B4-BE49-F238E27FC236}">
                <a16:creationId xmlns:a16="http://schemas.microsoft.com/office/drawing/2014/main" id="{8341D4DF-E686-BF1D-CCF7-755DE8E351CC}"/>
              </a:ext>
            </a:extLst>
          </p:cNvPr>
          <p:cNvSpPr>
            <a:spLocks/>
          </p:cNvSpPr>
          <p:nvPr/>
        </p:nvSpPr>
        <p:spPr>
          <a:xfrm>
            <a:off x="596891" y="1682669"/>
            <a:ext cx="4194743" cy="4246791"/>
          </a:xfrm>
          <a:prstGeom prst="rect">
            <a:avLst/>
          </a:prstGeom>
          <a:solidFill>
            <a:schemeClr val="bg1">
              <a:lumMod val="95000"/>
            </a:schemeClr>
          </a:solidFill>
          <a:ln>
            <a:noFill/>
          </a:ln>
          <a:effectLst>
            <a:outerShdw blurRad="1905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78" name="Text Placeholder 10, chunk 1">
            <a:extLst>
              <a:ext uri="{FF2B5EF4-FFF2-40B4-BE49-F238E27FC236}">
                <a16:creationId xmlns:a16="http://schemas.microsoft.com/office/drawing/2014/main" id="{843294D0-1639-58E1-B85C-EFE491F2F2E6}"/>
              </a:ext>
            </a:extLst>
          </p:cNvPr>
          <p:cNvSpPr txBox="1"/>
          <p:nvPr/>
        </p:nvSpPr>
        <p:spPr>
          <a:xfrm>
            <a:off x="1115653" y="2603286"/>
            <a:ext cx="3157218" cy="2923877"/>
          </a:xfrm>
          <a:prstGeom prst="rect">
            <a:avLst/>
          </a:prstGeom>
        </p:spPr>
        <p:txBody>
          <a:bodyPr wrap="square" lIns="0" tIns="0" rIns="0" bIns="0" numCol="1" anchor="b">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Available for Ortho treatment starting prior to a covered child’s 18</a:t>
            </a:r>
            <a:r>
              <a:rPr kumimoji="0" lang="en-US" sz="1800" b="0" i="0" u="none" strike="noStrike" kern="1200" cap="none" spc="0" normalizeH="0" baseline="30000" noProof="0">
                <a:ln>
                  <a:noFill/>
                </a:ln>
                <a:solidFill>
                  <a:srgbClr val="333333"/>
                </a:solidFill>
                <a:effectLst/>
                <a:uLnTx/>
                <a:uFillTx/>
                <a:latin typeface="Arial"/>
                <a:ea typeface="+mn-ea"/>
                <a:cs typeface="+mn-cs"/>
              </a:rPr>
              <a:t>th</a:t>
            </a:r>
            <a:r>
              <a:rPr kumimoji="0" lang="en-US" sz="1800" b="0" i="0" u="none" strike="noStrike" kern="1200" cap="none" spc="0" normalizeH="0" baseline="0" noProof="0">
                <a:ln>
                  <a:noFill/>
                </a:ln>
                <a:solidFill>
                  <a:srgbClr val="333333"/>
                </a:solidFill>
                <a:effectLst/>
                <a:uLnTx/>
                <a:uFillTx/>
                <a:latin typeface="Arial"/>
                <a:ea typeface="+mn-ea"/>
                <a:cs typeface="+mn-cs"/>
              </a:rPr>
              <a:t> birthday</a:t>
            </a: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MetLife pays 75% up to </a:t>
            </a:r>
            <a:r>
              <a:rPr kumimoji="0" lang="en-US" sz="1800" b="1" i="0" u="none" strike="noStrike" kern="1200" cap="none" spc="0" normalizeH="0" baseline="0" noProof="0">
                <a:ln>
                  <a:noFill/>
                </a:ln>
                <a:solidFill>
                  <a:srgbClr val="666666">
                    <a:lumMod val="75000"/>
                  </a:srgbClr>
                </a:solidFill>
                <a:effectLst/>
                <a:uLnTx/>
                <a:uFillTx/>
                <a:latin typeface="Arial"/>
                <a:ea typeface="+mn-ea"/>
                <a:cs typeface="+mn-cs"/>
              </a:rPr>
              <a:t>$2,000 </a:t>
            </a:r>
            <a:r>
              <a:rPr kumimoji="0" lang="en-US" sz="1800" b="0" i="0" u="none" strike="noStrike" kern="1200" cap="none" spc="0" normalizeH="0" baseline="0" noProof="0">
                <a:ln>
                  <a:noFill/>
                </a:ln>
                <a:solidFill>
                  <a:srgbClr val="333333"/>
                </a:solidFill>
                <a:effectLst/>
                <a:uLnTx/>
                <a:uFillTx/>
                <a:latin typeface="Arial"/>
                <a:ea typeface="+mn-ea"/>
                <a:cs typeface="+mn-cs"/>
              </a:rPr>
              <a:t>for </a:t>
            </a:r>
            <a:r>
              <a:rPr kumimoji="0" lang="en-US" sz="1800" b="1" i="0" u="none" strike="noStrike" kern="1200" cap="none" spc="0" normalizeH="0" baseline="0" noProof="0">
                <a:ln>
                  <a:noFill/>
                </a:ln>
                <a:solidFill>
                  <a:srgbClr val="666666">
                    <a:lumMod val="75000"/>
                  </a:srgbClr>
                </a:solidFill>
                <a:effectLst/>
                <a:uLnTx/>
                <a:uFillTx/>
                <a:latin typeface="Arial"/>
                <a:ea typeface="+mn-ea"/>
                <a:cs typeface="+mn-cs"/>
              </a:rPr>
              <a:t>Base</a:t>
            </a:r>
            <a:r>
              <a:rPr kumimoji="0" lang="en-US" sz="1800" b="0" i="0" u="none" strike="noStrike" kern="1200" cap="none" spc="0" normalizeH="0" baseline="0" noProof="0">
                <a:ln>
                  <a:noFill/>
                </a:ln>
                <a:solidFill>
                  <a:srgbClr val="333333"/>
                </a:solidFill>
                <a:effectLst/>
                <a:uLnTx/>
                <a:uFillTx/>
                <a:latin typeface="Arial"/>
                <a:ea typeface="+mn-ea"/>
                <a:cs typeface="+mn-cs"/>
              </a:rPr>
              <a:t> plan and up to </a:t>
            </a:r>
            <a:r>
              <a:rPr kumimoji="0" lang="en-US" sz="1800" b="1" i="0" u="none" strike="noStrike" kern="1200" cap="none" spc="0" normalizeH="0" baseline="0" noProof="0">
                <a:ln>
                  <a:noFill/>
                </a:ln>
                <a:solidFill>
                  <a:srgbClr val="086B7D"/>
                </a:solidFill>
                <a:effectLst/>
                <a:uLnTx/>
                <a:uFillTx/>
                <a:latin typeface="Arial"/>
                <a:ea typeface="+mn-ea"/>
                <a:cs typeface="+mn-cs"/>
              </a:rPr>
              <a:t>$2,500 </a:t>
            </a:r>
            <a:r>
              <a:rPr kumimoji="0" lang="en-US" sz="1800" b="0" i="0" u="none" strike="noStrike" kern="1200" cap="none" spc="0" normalizeH="0" baseline="0" noProof="0">
                <a:ln>
                  <a:noFill/>
                </a:ln>
                <a:solidFill>
                  <a:srgbClr val="333333"/>
                </a:solidFill>
                <a:effectLst/>
                <a:uLnTx/>
                <a:uFillTx/>
                <a:latin typeface="Arial"/>
                <a:ea typeface="+mn-ea"/>
                <a:cs typeface="+mn-cs"/>
              </a:rPr>
              <a:t>for </a:t>
            </a:r>
            <a:r>
              <a:rPr kumimoji="0" lang="en-US" sz="1800" b="1" i="0" u="none" strike="noStrike" kern="1200" cap="none" spc="0" normalizeH="0" baseline="0" noProof="0">
                <a:ln>
                  <a:noFill/>
                </a:ln>
                <a:solidFill>
                  <a:srgbClr val="086B7D"/>
                </a:solidFill>
                <a:effectLst/>
                <a:uLnTx/>
                <a:uFillTx/>
                <a:latin typeface="Arial"/>
                <a:ea typeface="+mn-ea"/>
                <a:cs typeface="+mn-cs"/>
              </a:rPr>
              <a:t>Buy Up </a:t>
            </a:r>
            <a:r>
              <a:rPr kumimoji="0" lang="en-US" sz="1800" b="0" i="0" u="none" strike="noStrike" kern="1200" cap="none" spc="0" normalizeH="0" baseline="0" noProof="0">
                <a:ln>
                  <a:noFill/>
                </a:ln>
                <a:solidFill>
                  <a:srgbClr val="333333"/>
                </a:solidFill>
                <a:effectLst/>
                <a:uLnTx/>
                <a:uFillTx/>
                <a:latin typeface="Arial"/>
                <a:ea typeface="+mn-ea"/>
                <a:cs typeface="+mn-cs"/>
              </a:rPr>
              <a:t>plan</a:t>
            </a: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Coverage maximum is a lifetime max</a:t>
            </a:r>
          </a:p>
        </p:txBody>
      </p:sp>
      <p:sp>
        <p:nvSpPr>
          <p:cNvPr id="79" name="Rectangle 78">
            <a:extLst>
              <a:ext uri="{FF2B5EF4-FFF2-40B4-BE49-F238E27FC236}">
                <a16:creationId xmlns:a16="http://schemas.microsoft.com/office/drawing/2014/main" id="{80F1D6E8-4AA0-F29C-A2BB-479488080468}"/>
              </a:ext>
            </a:extLst>
          </p:cNvPr>
          <p:cNvSpPr/>
          <p:nvPr/>
        </p:nvSpPr>
        <p:spPr>
          <a:xfrm>
            <a:off x="902718" y="2353718"/>
            <a:ext cx="13101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333333"/>
              </a:solidFill>
              <a:effectLst/>
              <a:uLnTx/>
              <a:uFillTx/>
              <a:latin typeface="Arial"/>
              <a:ea typeface="+mn-ea"/>
              <a:cs typeface="+mn-cs"/>
            </a:endParaRPr>
          </a:p>
        </p:txBody>
      </p:sp>
      <p:sp>
        <p:nvSpPr>
          <p:cNvPr id="2" name="TextBox 1">
            <a:extLst>
              <a:ext uri="{FF2B5EF4-FFF2-40B4-BE49-F238E27FC236}">
                <a16:creationId xmlns:a16="http://schemas.microsoft.com/office/drawing/2014/main" id="{A0F4B049-A4D5-E0AF-E48A-8FC53D19AA19}"/>
              </a:ext>
            </a:extLst>
          </p:cNvPr>
          <p:cNvSpPr txBox="1"/>
          <p:nvPr/>
        </p:nvSpPr>
        <p:spPr>
          <a:xfrm>
            <a:off x="785504" y="1862545"/>
            <a:ext cx="2158641" cy="338554"/>
          </a:xfrm>
          <a:prstGeom prst="rect">
            <a:avLst/>
          </a:prstGeom>
          <a:noFill/>
        </p:spPr>
        <p:txBody>
          <a:bodyPr wrap="square" rtlCol="0">
            <a:sp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Child Orthodontia</a:t>
            </a:r>
          </a:p>
        </p:txBody>
      </p:sp>
      <p:sp>
        <p:nvSpPr>
          <p:cNvPr id="3" name="Text Placeholder 5">
            <a:extLst>
              <a:ext uri="{FF2B5EF4-FFF2-40B4-BE49-F238E27FC236}">
                <a16:creationId xmlns:a16="http://schemas.microsoft.com/office/drawing/2014/main" id="{CFE8C782-2458-1C91-BD06-5A1169CC7487}"/>
              </a:ext>
            </a:extLst>
          </p:cNvPr>
          <p:cNvSpPr txBox="1">
            <a:spLocks/>
          </p:cNvSpPr>
          <p:nvPr/>
        </p:nvSpPr>
        <p:spPr>
          <a:xfrm>
            <a:off x="596892" y="996010"/>
            <a:ext cx="10998217" cy="492443"/>
          </a:xfrm>
          <a:prstGeom prst="rect">
            <a:avLst/>
          </a:prstGeom>
        </p:spPr>
        <p:txBody>
          <a:bodyPr/>
          <a:lstStyle>
            <a:lvl1pPr marL="0" indent="0" algn="l" defTabSz="554463" rtl="0" eaLnBrk="1" latinLnBrk="0" hangingPunct="1">
              <a:lnSpc>
                <a:spcPct val="90000"/>
              </a:lnSpc>
              <a:spcBef>
                <a:spcPts val="600"/>
              </a:spcBef>
              <a:buFont typeface="Arial" panose="020B0604020202020204" pitchFamily="34" charset="0"/>
              <a:buNone/>
              <a:defRPr sz="1800" kern="1200">
                <a:solidFill>
                  <a:schemeClr val="tx2"/>
                </a:solidFill>
                <a:latin typeface="+mn-lt"/>
                <a:ea typeface="+mn-ea"/>
                <a:cs typeface="+mn-cs"/>
              </a:defRPr>
            </a:lvl1pPr>
            <a:lvl2pPr marL="182880" indent="-182880" algn="l" defTabSz="554463" rtl="0" eaLnBrk="1" latinLnBrk="0" hangingPunct="1">
              <a:lnSpc>
                <a:spcPct val="90000"/>
              </a:lnSpc>
              <a:spcBef>
                <a:spcPts val="300"/>
              </a:spcBef>
              <a:buFont typeface="Arial" panose="020B0604020202020204" pitchFamily="34" charset="0"/>
              <a:buChar char="•"/>
              <a:defRPr sz="1600" kern="1200">
                <a:solidFill>
                  <a:schemeClr val="tx2"/>
                </a:solidFill>
                <a:latin typeface="+mn-lt"/>
                <a:ea typeface="+mn-ea"/>
                <a:cs typeface="+mn-cs"/>
              </a:defRPr>
            </a:lvl2pPr>
            <a:lvl3pPr marL="365760" indent="-182880" algn="l" defTabSz="554463" rtl="0" eaLnBrk="1" latinLnBrk="0" hangingPunct="1">
              <a:lnSpc>
                <a:spcPct val="90000"/>
              </a:lnSpc>
              <a:spcBef>
                <a:spcPts val="300"/>
              </a:spcBef>
              <a:buFont typeface="Arial" panose="020B0604020202020204" pitchFamily="34" charset="0"/>
              <a:buChar char="•"/>
              <a:defRPr sz="1400" kern="1200">
                <a:solidFill>
                  <a:schemeClr val="tx2"/>
                </a:solidFill>
                <a:latin typeface="+mn-lt"/>
                <a:ea typeface="+mn-ea"/>
                <a:cs typeface="+mn-cs"/>
              </a:defRPr>
            </a:lvl3pPr>
            <a:lvl4pPr marL="548640" indent="-182880" algn="l" defTabSz="554463" rtl="0" eaLnBrk="1" latinLnBrk="0" hangingPunct="1">
              <a:lnSpc>
                <a:spcPct val="90000"/>
              </a:lnSpc>
              <a:spcBef>
                <a:spcPts val="300"/>
              </a:spcBef>
              <a:buFont typeface="Arial" panose="020B0604020202020204" pitchFamily="34" charset="0"/>
              <a:buChar char="•"/>
              <a:defRPr sz="1200" kern="1200">
                <a:solidFill>
                  <a:schemeClr val="tx2"/>
                </a:solidFill>
                <a:latin typeface="+mn-lt"/>
                <a:ea typeface="+mn-ea"/>
                <a:cs typeface="+mn-cs"/>
              </a:defRPr>
            </a:lvl4pPr>
            <a:lvl5pPr marL="731520" indent="-182880" algn="l" defTabSz="554463" rtl="0" eaLnBrk="1" latinLnBrk="0" hangingPunct="1">
              <a:lnSpc>
                <a:spcPct val="90000"/>
              </a:lnSpc>
              <a:spcBef>
                <a:spcPts val="303"/>
              </a:spcBef>
              <a:buFont typeface="Arial" panose="020B0604020202020204" pitchFamily="34" charset="0"/>
              <a:buChar char="•"/>
              <a:defRPr sz="1000" kern="1200">
                <a:solidFill>
                  <a:schemeClr val="tx2"/>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63"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Ortho coverage available for all ages!</a:t>
            </a:r>
          </a:p>
        </p:txBody>
      </p:sp>
      <p:pic>
        <p:nvPicPr>
          <p:cNvPr id="9" name="Picture Placeholder 21">
            <a:extLst>
              <a:ext uri="{FF2B5EF4-FFF2-40B4-BE49-F238E27FC236}">
                <a16:creationId xmlns:a16="http://schemas.microsoft.com/office/drawing/2014/main" id="{A686E8E7-B386-ABFC-E4D7-8B8EEB1BAC7E}"/>
              </a:ext>
            </a:extLst>
          </p:cNvPr>
          <p:cNvPicPr>
            <a:picLocks noChangeAspect="1"/>
          </p:cNvPicPr>
          <p:nvPr/>
        </p:nvPicPr>
        <p:blipFill>
          <a:blip r:embed="rId5" cstate="print">
            <a:extLst>
              <a:ext uri="{28A0092B-C50C-407E-A947-70E740481C1C}">
                <a14:useLocalDpi xmlns:a14="http://schemas.microsoft.com/office/drawing/2010/main" val="0"/>
              </a:ext>
            </a:extLst>
          </a:blip>
          <a:srcRect l="5724" r="5724"/>
          <a:stretch/>
        </p:blipFill>
        <p:spPr>
          <a:xfrm>
            <a:off x="7223760" y="2"/>
            <a:ext cx="4968240" cy="3016208"/>
          </a:xfrm>
          <a:custGeom>
            <a:avLst/>
            <a:gdLst>
              <a:gd name="connsiteX0" fmla="*/ 0 w 8725047"/>
              <a:gd name="connsiteY0" fmla="*/ 0 h 5296957"/>
              <a:gd name="connsiteX1" fmla="*/ 8725047 w 8725047"/>
              <a:gd name="connsiteY1" fmla="*/ 0 h 5296957"/>
              <a:gd name="connsiteX2" fmla="*/ 8725047 w 8725047"/>
              <a:gd name="connsiteY2" fmla="*/ 5296957 h 5296957"/>
              <a:gd name="connsiteX3" fmla="*/ 5733904 w 8725047"/>
              <a:gd name="connsiteY3" fmla="*/ 4774987 h 5296957"/>
              <a:gd name="connsiteX4" fmla="*/ 5238708 w 8725047"/>
              <a:gd name="connsiteY4" fmla="*/ 4543125 h 529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047" h="5296957">
                <a:moveTo>
                  <a:pt x="0" y="0"/>
                </a:moveTo>
                <a:lnTo>
                  <a:pt x="8725047" y="0"/>
                </a:lnTo>
                <a:lnTo>
                  <a:pt x="8725047" y="5296957"/>
                </a:lnTo>
                <a:lnTo>
                  <a:pt x="5733904" y="4774987"/>
                </a:lnTo>
                <a:cubicBezTo>
                  <a:pt x="5550719" y="4744528"/>
                  <a:pt x="5379417" y="4664322"/>
                  <a:pt x="5238708" y="4543125"/>
                </a:cubicBezTo>
                <a:close/>
              </a:path>
            </a:pathLst>
          </a:custGeom>
        </p:spPr>
      </p:pic>
      <p:sp>
        <p:nvSpPr>
          <p:cNvPr id="10" name="Rectangle 9">
            <a:extLst>
              <a:ext uri="{FF2B5EF4-FFF2-40B4-BE49-F238E27FC236}">
                <a16:creationId xmlns:a16="http://schemas.microsoft.com/office/drawing/2014/main" id="{6E9E1B42-D565-404F-6DA2-F6C06D469AA7}"/>
              </a:ext>
            </a:extLst>
          </p:cNvPr>
          <p:cNvSpPr>
            <a:spLocks/>
          </p:cNvSpPr>
          <p:nvPr/>
        </p:nvSpPr>
        <p:spPr>
          <a:xfrm>
            <a:off x="4980247" y="1672428"/>
            <a:ext cx="4194743" cy="4246791"/>
          </a:xfrm>
          <a:prstGeom prst="rect">
            <a:avLst/>
          </a:prstGeom>
          <a:solidFill>
            <a:schemeClr val="bg1">
              <a:lumMod val="95000"/>
            </a:schemeClr>
          </a:solidFill>
          <a:ln>
            <a:noFill/>
          </a:ln>
          <a:effectLst>
            <a:outerShdw blurRad="1905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11" name="Text Placeholder 10, chunk 1">
            <a:extLst>
              <a:ext uri="{FF2B5EF4-FFF2-40B4-BE49-F238E27FC236}">
                <a16:creationId xmlns:a16="http://schemas.microsoft.com/office/drawing/2014/main" id="{4946F72F-D297-ACA9-E84E-634F5780734C}"/>
              </a:ext>
            </a:extLst>
          </p:cNvPr>
          <p:cNvSpPr txBox="1"/>
          <p:nvPr/>
        </p:nvSpPr>
        <p:spPr>
          <a:xfrm>
            <a:off x="5499009" y="2564814"/>
            <a:ext cx="3157218" cy="2962349"/>
          </a:xfrm>
          <a:prstGeom prst="rect">
            <a:avLst/>
          </a:prstGeom>
        </p:spPr>
        <p:txBody>
          <a:bodyPr wrap="square" lIns="0" tIns="0" rIns="0" bIns="0" numCol="1" anchor="b">
            <a:spAutoFit/>
          </a:bodyPr>
          <a:lstStyle>
            <a:defPPr>
              <a:defRPr lang="en-US"/>
            </a:defPPr>
            <a:lvl1pPr marR="0" lvl="0" indent="0" defTabSz="554463" fontAlgn="auto">
              <a:lnSpc>
                <a:spcPct val="100000"/>
              </a:lnSpc>
              <a:spcBef>
                <a:spcPts val="300"/>
              </a:spcBef>
              <a:buClr>
                <a:srgbClr val="414141"/>
              </a:buClr>
              <a:buSzTx/>
              <a:buFont typeface="Arial" panose="020B0604020202020204" pitchFamily="34" charset="0"/>
              <a:buNone/>
              <a:tabLst/>
              <a:defRPr kumimoji="0" sz="1400" b="1" i="0" u="none" strike="noStrike" cap="none" spc="0" normalizeH="0" baseline="0">
                <a:ln>
                  <a:noFill/>
                </a:ln>
                <a:solidFill>
                  <a:schemeClr val="tx2"/>
                </a:solidFill>
                <a:effectLst/>
                <a:uLnTx/>
                <a:uFillTx/>
                <a:latin typeface="Arial"/>
              </a:defRPr>
            </a:lvl1pPr>
            <a:lvl2pPr marL="415848" indent="-138615" defTabSz="554463">
              <a:lnSpc>
                <a:spcPct val="90000"/>
              </a:lnSpc>
              <a:spcBef>
                <a:spcPts val="303"/>
              </a:spcBef>
              <a:buFont typeface="Arial" panose="020B0604020202020204" pitchFamily="34" charset="0"/>
              <a:buChar char="•"/>
              <a:defRPr sz="1455"/>
            </a:lvl2pPr>
            <a:lvl3pPr marL="693078" indent="-138615" defTabSz="554463">
              <a:lnSpc>
                <a:spcPct val="90000"/>
              </a:lnSpc>
              <a:spcBef>
                <a:spcPts val="303"/>
              </a:spcBef>
              <a:buFont typeface="Arial" panose="020B0604020202020204" pitchFamily="34" charset="0"/>
              <a:buChar char="•"/>
              <a:defRPr sz="1212"/>
            </a:lvl3pPr>
            <a:lvl4pPr marL="970311" indent="-138615" defTabSz="554463">
              <a:lnSpc>
                <a:spcPct val="90000"/>
              </a:lnSpc>
              <a:spcBef>
                <a:spcPts val="303"/>
              </a:spcBef>
              <a:buFont typeface="Arial" panose="020B0604020202020204" pitchFamily="34" charset="0"/>
              <a:buChar char="•"/>
            </a:lvl4pPr>
            <a:lvl5pPr marL="1247542" indent="-138615" defTabSz="554463">
              <a:lnSpc>
                <a:spcPct val="90000"/>
              </a:lnSpc>
              <a:spcBef>
                <a:spcPts val="303"/>
              </a:spcBef>
              <a:buFont typeface="Arial" panose="020B0604020202020204" pitchFamily="34" charset="0"/>
              <a:buChar char="•"/>
            </a:lvl5pPr>
            <a:lvl6pPr marL="1524773" indent="-138615" defTabSz="554463">
              <a:lnSpc>
                <a:spcPct val="90000"/>
              </a:lnSpc>
              <a:spcBef>
                <a:spcPts val="303"/>
              </a:spcBef>
              <a:buFont typeface="Arial" panose="020B0604020202020204" pitchFamily="34" charset="0"/>
              <a:buChar char="•"/>
            </a:lvl6pPr>
            <a:lvl7pPr marL="1802005" indent="-138615" defTabSz="554463">
              <a:lnSpc>
                <a:spcPct val="90000"/>
              </a:lnSpc>
              <a:spcBef>
                <a:spcPts val="303"/>
              </a:spcBef>
              <a:buFont typeface="Arial" panose="020B0604020202020204" pitchFamily="34" charset="0"/>
              <a:buChar char="•"/>
            </a:lvl7pPr>
            <a:lvl8pPr marL="2079236" indent="-138615" defTabSz="554463">
              <a:lnSpc>
                <a:spcPct val="90000"/>
              </a:lnSpc>
              <a:spcBef>
                <a:spcPts val="303"/>
              </a:spcBef>
              <a:buFont typeface="Arial" panose="020B0604020202020204" pitchFamily="34" charset="0"/>
              <a:buChar char="•"/>
            </a:lvl8pPr>
            <a:lvl9pPr marL="2356467" indent="-138615" defTabSz="554463">
              <a:lnSpc>
                <a:spcPct val="90000"/>
              </a:lnSpc>
              <a:spcBef>
                <a:spcPts val="303"/>
              </a:spcBef>
              <a:buFont typeface="Arial" panose="020B0604020202020204" pitchFamily="34" charset="0"/>
              <a:buChar char="•"/>
            </a:lvl9pPr>
          </a:lstStyle>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Available for any treatment for covered adults, aged 18+</a:t>
            </a: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endParaRPr kumimoji="0" lang="en-US" sz="1400" b="0" i="0" u="none" strike="noStrike" kern="1200" cap="none" spc="0" normalizeH="0" baseline="0" noProof="0">
              <a:ln>
                <a:noFill/>
              </a:ln>
              <a:solidFill>
                <a:srgbClr val="333333"/>
              </a:solidFill>
              <a:effectLst/>
              <a:uLnTx/>
              <a:uFillTx/>
              <a:latin typeface="Arial"/>
              <a:ea typeface="+mn-ea"/>
              <a:cs typeface="+mn-cs"/>
            </a:endParaRP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MetLife pays 60% up to </a:t>
            </a:r>
            <a:r>
              <a:rPr kumimoji="0" lang="en-US" sz="1800" b="1" i="0" u="none" strike="noStrike" kern="1200" cap="none" spc="0" normalizeH="0" baseline="0" noProof="0">
                <a:ln>
                  <a:noFill/>
                </a:ln>
                <a:solidFill>
                  <a:srgbClr val="333333"/>
                </a:solidFill>
                <a:effectLst/>
                <a:uLnTx/>
                <a:uFillTx/>
                <a:latin typeface="Arial"/>
                <a:ea typeface="+mn-ea"/>
                <a:cs typeface="+mn-cs"/>
              </a:rPr>
              <a:t>$1,750 </a:t>
            </a:r>
            <a:r>
              <a:rPr kumimoji="0" lang="en-US" sz="1800" b="0" i="0" u="none" strike="noStrike" kern="1200" cap="none" spc="0" normalizeH="0" baseline="0" noProof="0">
                <a:ln>
                  <a:noFill/>
                </a:ln>
                <a:solidFill>
                  <a:srgbClr val="333333"/>
                </a:solidFill>
                <a:effectLst/>
                <a:uLnTx/>
                <a:uFillTx/>
                <a:latin typeface="Arial"/>
                <a:ea typeface="+mn-ea"/>
                <a:cs typeface="+mn-cs"/>
              </a:rPr>
              <a:t>for both </a:t>
            </a:r>
            <a:r>
              <a:rPr kumimoji="0" lang="en-US" sz="1800" b="1" i="0" u="none" strike="noStrike" kern="1200" cap="none" spc="0" normalizeH="0" baseline="0" noProof="0">
                <a:ln>
                  <a:noFill/>
                </a:ln>
                <a:solidFill>
                  <a:srgbClr val="333333"/>
                </a:solidFill>
                <a:effectLst/>
                <a:uLnTx/>
                <a:uFillTx/>
                <a:latin typeface="Arial"/>
                <a:ea typeface="+mn-ea"/>
                <a:cs typeface="+mn-cs"/>
              </a:rPr>
              <a:t>Base</a:t>
            </a:r>
            <a:r>
              <a:rPr kumimoji="0" lang="en-US" sz="1800" b="0" i="0" u="none" strike="noStrike" kern="1200" cap="none" spc="0" normalizeH="0" baseline="0" noProof="0">
                <a:ln>
                  <a:noFill/>
                </a:ln>
                <a:solidFill>
                  <a:srgbClr val="333333"/>
                </a:solidFill>
                <a:effectLst/>
                <a:uLnTx/>
                <a:uFillTx/>
                <a:latin typeface="Arial"/>
                <a:ea typeface="+mn-ea"/>
                <a:cs typeface="+mn-cs"/>
              </a:rPr>
              <a:t> and </a:t>
            </a:r>
            <a:r>
              <a:rPr kumimoji="0" lang="en-US" sz="1800" b="1" i="0" u="none" strike="noStrike" kern="1200" cap="none" spc="0" normalizeH="0" baseline="0" noProof="0">
                <a:ln>
                  <a:noFill/>
                </a:ln>
                <a:solidFill>
                  <a:srgbClr val="086B7D"/>
                </a:solidFill>
                <a:effectLst/>
                <a:uLnTx/>
                <a:uFillTx/>
                <a:latin typeface="Arial"/>
                <a:ea typeface="+mn-ea"/>
                <a:cs typeface="+mn-cs"/>
              </a:rPr>
              <a:t>Buy Up </a:t>
            </a:r>
            <a:r>
              <a:rPr kumimoji="0" lang="en-US" sz="1800" b="0" i="0" u="none" strike="noStrike" kern="1200" cap="none" spc="0" normalizeH="0" baseline="0" noProof="0">
                <a:ln>
                  <a:noFill/>
                </a:ln>
                <a:solidFill>
                  <a:srgbClr val="333333"/>
                </a:solidFill>
                <a:effectLst/>
                <a:uLnTx/>
                <a:uFillTx/>
                <a:latin typeface="Arial"/>
                <a:ea typeface="+mn-ea"/>
                <a:cs typeface="+mn-cs"/>
              </a:rPr>
              <a:t>plans</a:t>
            </a: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endParaRPr kumimoji="0" lang="en-US" sz="1800" b="0" i="0" u="none" strike="noStrike" kern="1200" cap="none" spc="0" normalizeH="0" baseline="0" noProof="0">
              <a:ln>
                <a:noFill/>
              </a:ln>
              <a:solidFill>
                <a:srgbClr val="333333"/>
              </a:solidFill>
              <a:effectLst/>
              <a:uLnTx/>
              <a:uFillTx/>
              <a:latin typeface="Arial"/>
              <a:ea typeface="+mn-ea"/>
              <a:cs typeface="+mn-cs"/>
            </a:endParaRPr>
          </a:p>
          <a:p>
            <a:pPr marL="0" marR="0" lvl="0" indent="0" algn="l" defTabSz="554463" rtl="0" eaLnBrk="1" fontAlgn="auto" latinLnBrk="0" hangingPunct="1">
              <a:lnSpc>
                <a:spcPct val="100000"/>
              </a:lnSpc>
              <a:spcBef>
                <a:spcPts val="300"/>
              </a:spcBef>
              <a:spcAft>
                <a:spcPts val="0"/>
              </a:spcAft>
              <a:buClr>
                <a:srgbClr val="414141"/>
              </a:buClr>
              <a:buSzTx/>
              <a:buFontTx/>
              <a:buNone/>
              <a:tabLst/>
              <a:defRPr/>
            </a:pPr>
            <a:r>
              <a:rPr kumimoji="0" lang="en-US" sz="1800" b="0" i="0" u="none" strike="noStrike" kern="1200" cap="none" spc="0" normalizeH="0" baseline="0" noProof="0">
                <a:ln>
                  <a:noFill/>
                </a:ln>
                <a:solidFill>
                  <a:srgbClr val="333333"/>
                </a:solidFill>
                <a:effectLst/>
                <a:uLnTx/>
                <a:uFillTx/>
                <a:latin typeface="Arial"/>
                <a:ea typeface="+mn-ea"/>
                <a:cs typeface="+mn-cs"/>
              </a:rPr>
              <a:t>Coverage maximum is a lifetime max</a:t>
            </a:r>
          </a:p>
        </p:txBody>
      </p:sp>
      <p:sp>
        <p:nvSpPr>
          <p:cNvPr id="13" name="Rectangle 12">
            <a:extLst>
              <a:ext uri="{FF2B5EF4-FFF2-40B4-BE49-F238E27FC236}">
                <a16:creationId xmlns:a16="http://schemas.microsoft.com/office/drawing/2014/main" id="{8D2FC002-8916-F92E-572A-4268C38511DE}"/>
              </a:ext>
            </a:extLst>
          </p:cNvPr>
          <p:cNvSpPr/>
          <p:nvPr/>
        </p:nvSpPr>
        <p:spPr>
          <a:xfrm>
            <a:off x="5286074" y="2343477"/>
            <a:ext cx="13101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333333"/>
              </a:solidFill>
              <a:effectLst/>
              <a:uLnTx/>
              <a:uFillTx/>
              <a:latin typeface="Arial"/>
              <a:ea typeface="+mn-ea"/>
              <a:cs typeface="+mn-cs"/>
            </a:endParaRPr>
          </a:p>
        </p:txBody>
      </p:sp>
      <p:sp>
        <p:nvSpPr>
          <p:cNvPr id="14" name="TextBox 13">
            <a:extLst>
              <a:ext uri="{FF2B5EF4-FFF2-40B4-BE49-F238E27FC236}">
                <a16:creationId xmlns:a16="http://schemas.microsoft.com/office/drawing/2014/main" id="{C1724FF6-A887-6094-1734-6C44D9C1C936}"/>
              </a:ext>
            </a:extLst>
          </p:cNvPr>
          <p:cNvSpPr txBox="1"/>
          <p:nvPr/>
        </p:nvSpPr>
        <p:spPr>
          <a:xfrm>
            <a:off x="5168860" y="1852304"/>
            <a:ext cx="2158641" cy="338554"/>
          </a:xfrm>
          <a:prstGeom prst="rect">
            <a:avLst/>
          </a:prstGeom>
          <a:noFill/>
        </p:spPr>
        <p:txBody>
          <a:bodyPr wrap="square" rtlCol="0">
            <a:sp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rPr>
              <a:t>Adult Orthodontia</a:t>
            </a:r>
          </a:p>
        </p:txBody>
      </p:sp>
      <p:pic>
        <p:nvPicPr>
          <p:cNvPr id="19" name="Audio 18">
            <a:hlinkClick r:id="" action="ppaction://media"/>
            <a:extLst>
              <a:ext uri="{FF2B5EF4-FFF2-40B4-BE49-F238E27FC236}">
                <a16:creationId xmlns:a16="http://schemas.microsoft.com/office/drawing/2014/main" id="{1C2E9943-AE5A-E875-5DC9-311B3F768AD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2927532"/>
      </p:ext>
    </p:extLst>
  </p:cSld>
  <p:clrMapOvr>
    <a:masterClrMapping/>
  </p:clrMapOvr>
  <mc:AlternateContent xmlns:mc="http://schemas.openxmlformats.org/markup-compatibility/2006" xmlns:p14="http://schemas.microsoft.com/office/powerpoint/2010/main">
    <mc:Choice Requires="p14">
      <p:transition spd="med" p14:dur="700" advTm="21476">
        <p:fade/>
      </p:transition>
    </mc:Choice>
    <mc:Fallback xmlns="">
      <p:transition spd="med" advTm="214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Shape 93">
            <a:extLst>
              <a:ext uri="{FF2B5EF4-FFF2-40B4-BE49-F238E27FC236}">
                <a16:creationId xmlns:a16="http://schemas.microsoft.com/office/drawing/2014/main" id="{3D8C8FA5-38BA-CD0F-53C8-12E76854034C}"/>
              </a:ext>
            </a:extLst>
          </p:cNvPr>
          <p:cNvSpPr/>
          <p:nvPr/>
        </p:nvSpPr>
        <p:spPr>
          <a:xfrm flipV="1">
            <a:off x="0" y="0"/>
            <a:ext cx="12192000" cy="2558014"/>
          </a:xfrm>
          <a:custGeom>
            <a:avLst/>
            <a:gdLst>
              <a:gd name="connsiteX0" fmla="*/ 0 w 12192000"/>
              <a:gd name="connsiteY0" fmla="*/ 2558014 h 2558014"/>
              <a:gd name="connsiteX1" fmla="*/ 12192000 w 12192000"/>
              <a:gd name="connsiteY1" fmla="*/ 2558014 h 2558014"/>
              <a:gd name="connsiteX2" fmla="*/ 12192000 w 12192000"/>
              <a:gd name="connsiteY2" fmla="*/ 890370 h 2558014"/>
              <a:gd name="connsiteX3" fmla="*/ 10328832 w 12192000"/>
              <a:gd name="connsiteY3" fmla="*/ 45114 h 2558014"/>
              <a:gd name="connsiteX4" fmla="*/ 9932177 w 12192000"/>
              <a:gd name="connsiteY4" fmla="*/ 3693 h 2558014"/>
              <a:gd name="connsiteX5" fmla="*/ 0 w 12192000"/>
              <a:gd name="connsiteY5" fmla="*/ 1150725 h 2558014"/>
              <a:gd name="connsiteX6" fmla="*/ 0 w 12192000"/>
              <a:gd name="connsiteY6" fmla="*/ 1376989 h 255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558014">
                <a:moveTo>
                  <a:pt x="0" y="2558014"/>
                </a:moveTo>
                <a:lnTo>
                  <a:pt x="12192000" y="2558014"/>
                </a:lnTo>
                <a:lnTo>
                  <a:pt x="12192000" y="890370"/>
                </a:lnTo>
                <a:lnTo>
                  <a:pt x="10328832" y="45114"/>
                </a:lnTo>
                <a:cubicBezTo>
                  <a:pt x="10204691" y="6840"/>
                  <a:pt x="10067477" y="-7489"/>
                  <a:pt x="9932177" y="3693"/>
                </a:cubicBezTo>
                <a:lnTo>
                  <a:pt x="0" y="1150725"/>
                </a:lnTo>
                <a:lnTo>
                  <a:pt x="0" y="1376989"/>
                </a:lnTo>
                <a:close/>
              </a:path>
            </a:pathLst>
          </a:custGeom>
          <a:solidFill>
            <a:schemeClr val="accent1">
              <a:alpha val="50000"/>
            </a:schemeClr>
          </a:soli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Shape 91">
            <a:extLst>
              <a:ext uri="{FF2B5EF4-FFF2-40B4-BE49-F238E27FC236}">
                <a16:creationId xmlns:a16="http://schemas.microsoft.com/office/drawing/2014/main" id="{4CACFE27-54C5-7A0B-D587-C01EF9D1517B}"/>
              </a:ext>
            </a:extLst>
          </p:cNvPr>
          <p:cNvSpPr/>
          <p:nvPr/>
        </p:nvSpPr>
        <p:spPr>
          <a:xfrm flipV="1">
            <a:off x="0" y="0"/>
            <a:ext cx="12192000" cy="2267726"/>
          </a:xfrm>
          <a:custGeom>
            <a:avLst/>
            <a:gdLst>
              <a:gd name="connsiteX0" fmla="*/ 0 w 12192000"/>
              <a:gd name="connsiteY0" fmla="*/ 2267726 h 2267726"/>
              <a:gd name="connsiteX1" fmla="*/ 12192000 w 12192000"/>
              <a:gd name="connsiteY1" fmla="*/ 2267726 h 2267726"/>
              <a:gd name="connsiteX2" fmla="*/ 12192000 w 12192000"/>
              <a:gd name="connsiteY2" fmla="*/ 607369 h 2267726"/>
              <a:gd name="connsiteX3" fmla="*/ 10328832 w 12192000"/>
              <a:gd name="connsiteY3" fmla="*/ 45114 h 2267726"/>
              <a:gd name="connsiteX4" fmla="*/ 9932177 w 12192000"/>
              <a:gd name="connsiteY4" fmla="*/ 3693 h 2267726"/>
              <a:gd name="connsiteX5" fmla="*/ 0 w 12192000"/>
              <a:gd name="connsiteY5" fmla="*/ 847705 h 2267726"/>
              <a:gd name="connsiteX6" fmla="*/ 0 w 12192000"/>
              <a:gd name="connsiteY6" fmla="*/ 1376989 h 226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267726">
                <a:moveTo>
                  <a:pt x="0" y="2267726"/>
                </a:moveTo>
                <a:lnTo>
                  <a:pt x="12192000" y="2267726"/>
                </a:lnTo>
                <a:lnTo>
                  <a:pt x="12192000" y="607369"/>
                </a:lnTo>
                <a:lnTo>
                  <a:pt x="10328832" y="45114"/>
                </a:lnTo>
                <a:cubicBezTo>
                  <a:pt x="10204691" y="6840"/>
                  <a:pt x="10067477" y="-7489"/>
                  <a:pt x="9932177" y="3693"/>
                </a:cubicBezTo>
                <a:lnTo>
                  <a:pt x="0" y="847705"/>
                </a:lnTo>
                <a:lnTo>
                  <a:pt x="0" y="1376989"/>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7" name="Title 6">
            <a:extLst>
              <a:ext uri="{FF2B5EF4-FFF2-40B4-BE49-F238E27FC236}">
                <a16:creationId xmlns:a16="http://schemas.microsoft.com/office/drawing/2014/main" id="{AD9978BD-E3A1-AE81-6725-F802A1FF69E7}"/>
              </a:ext>
            </a:extLst>
          </p:cNvPr>
          <p:cNvSpPr>
            <a:spLocks noGrp="1"/>
          </p:cNvSpPr>
          <p:nvPr>
            <p:ph type="title"/>
          </p:nvPr>
        </p:nvSpPr>
        <p:spPr/>
        <p:txBody>
          <a:bodyPr/>
          <a:lstStyle/>
          <a:p>
            <a:r>
              <a:rPr lang="en-US">
                <a:solidFill>
                  <a:schemeClr val="bg1"/>
                </a:solidFill>
              </a:rPr>
              <a:t>How do I find a Network Provider?</a:t>
            </a:r>
          </a:p>
        </p:txBody>
      </p:sp>
      <p:sp>
        <p:nvSpPr>
          <p:cNvPr id="139" name="Rectangle 138">
            <a:extLst>
              <a:ext uri="{FF2B5EF4-FFF2-40B4-BE49-F238E27FC236}">
                <a16:creationId xmlns:a16="http://schemas.microsoft.com/office/drawing/2014/main" id="{0E2EE8A6-11EE-5B76-E3F9-AA39993F3C08}"/>
              </a:ext>
            </a:extLst>
          </p:cNvPr>
          <p:cNvSpPr/>
          <p:nvPr/>
        </p:nvSpPr>
        <p:spPr>
          <a:xfrm>
            <a:off x="292101" y="292099"/>
            <a:ext cx="11607798" cy="5661439"/>
          </a:xfrm>
          <a:prstGeom prst="rect">
            <a:avLst/>
          </a:pr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pic>
        <p:nvPicPr>
          <p:cNvPr id="1026" name="Picture 2" descr="A close-up of a building&#10;&#10;AI-generated content may be incorrect.">
            <a:extLst>
              <a:ext uri="{FF2B5EF4-FFF2-40B4-BE49-F238E27FC236}">
                <a16:creationId xmlns:a16="http://schemas.microsoft.com/office/drawing/2014/main" id="{BF77B982-A1C3-6410-D998-21350977CB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8870"/>
          <a:stretch>
            <a:fillRect/>
          </a:stretch>
        </p:blipFill>
        <p:spPr bwMode="auto">
          <a:xfrm>
            <a:off x="0" y="4496072"/>
            <a:ext cx="2409572" cy="1748383"/>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3">
            <a:extLst>
              <a:ext uri="{FF2B5EF4-FFF2-40B4-BE49-F238E27FC236}">
                <a16:creationId xmlns:a16="http://schemas.microsoft.com/office/drawing/2014/main" id="{6BEB8221-1EB3-ECA8-DE48-475095E7B9CE}"/>
              </a:ext>
            </a:extLst>
          </p:cNvPr>
          <p:cNvSpPr txBox="1"/>
          <p:nvPr/>
        </p:nvSpPr>
        <p:spPr>
          <a:xfrm>
            <a:off x="1947990" y="1003453"/>
            <a:ext cx="9498076" cy="756104"/>
          </a:xfrm>
          <a:prstGeom prst="rect">
            <a:avLst/>
          </a:prstGeom>
        </p:spPr>
        <p:txBody>
          <a:bodyPr vert="horz" wrap="square" lIns="0" tIns="5080" rIns="0" bIns="0" rtlCol="0">
            <a:spAutoFit/>
          </a:bodyPr>
          <a:lstStyle/>
          <a:p>
            <a:pPr marL="12700" marR="5080" lvl="0" indent="0" algn="r" defTabSz="554387" rtl="0" eaLnBrk="1" fontAlgn="auto" latinLnBrk="0" hangingPunct="1">
              <a:lnSpc>
                <a:spcPct val="104200"/>
              </a:lnSpc>
              <a:spcBef>
                <a:spcPts val="40"/>
              </a:spcBef>
              <a:spcAft>
                <a:spcPts val="0"/>
              </a:spcAft>
              <a:buClrTx/>
              <a:buSzTx/>
              <a:buFontTx/>
              <a:buNone/>
              <a:tabLst/>
              <a:defRPr/>
            </a:pP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With</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MetLife</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Dental</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insurance,</a:t>
            </a:r>
            <a:r>
              <a:rPr kumimoji="0" sz="1600" b="0" i="0" u="none" strike="noStrike" kern="1200" cap="none" spc="-5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you</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choose</a:t>
            </a:r>
            <a:r>
              <a:rPr kumimoji="0" sz="1600" b="0" i="0" u="none" strike="noStrike" kern="1200" cap="none" spc="-3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from</a:t>
            </a:r>
            <a:r>
              <a:rPr kumimoji="0" sz="1600" b="0" i="0" u="none" strike="noStrike" kern="120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thousands</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general</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dentists</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specialists nationwide.</a:t>
            </a:r>
            <a:r>
              <a:rPr kumimoji="0" sz="1600" b="0" i="0" u="none" strike="noStrike" kern="1200" cap="none" spc="-6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You</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can</a:t>
            </a:r>
            <a:r>
              <a:rPr kumimoji="0" sz="1600" b="0" i="0" u="none" strike="noStrike" kern="1200" cap="none" spc="-3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find</a:t>
            </a:r>
            <a:r>
              <a:rPr kumimoji="0" sz="1600" b="0" i="0" u="none" strike="noStrike" kern="1200" cap="none" spc="-4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names,</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addresses,</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languages</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spoken</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phone</a:t>
            </a:r>
            <a:r>
              <a:rPr kumimoji="0" sz="1600" b="0" i="0" u="none" strike="noStrike" kern="1200" cap="none" spc="-1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numbers</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a:t>
            </a:r>
            <a:r>
              <a:rPr kumimoji="0" sz="1600" b="0" i="0" u="none" strike="noStrike" kern="1200" cap="none" spc="-4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participating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dentists</a:t>
            </a:r>
            <a:r>
              <a:rPr kumimoji="0" sz="1600" b="0"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by</a:t>
            </a:r>
            <a:r>
              <a:rPr kumimoji="0" sz="1600" b="0" i="0" u="none" strike="noStrike" kern="1200" cap="none" spc="-5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searching</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our</a:t>
            </a:r>
            <a:r>
              <a:rPr kumimoji="0" sz="1600" b="0" i="0" u="none" strike="noStrike" kern="1200" cap="none" spc="-5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online</a:t>
            </a:r>
            <a:r>
              <a:rPr kumimoji="0" sz="1600" b="0"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Find</a:t>
            </a:r>
            <a:r>
              <a:rPr kumimoji="0" sz="16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a:t>
            </a:r>
            <a:r>
              <a:rPr kumimoji="0" sz="16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Dentist</a:t>
            </a:r>
            <a:r>
              <a:rPr kumimoji="0" sz="1600" b="1" i="0" u="none" strike="noStrike" kern="1200" cap="none" spc="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0"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directory.</a:t>
            </a:r>
            <a:endParaRPr kumimoji="0"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 name="object 11">
            <a:extLst>
              <a:ext uri="{FF2B5EF4-FFF2-40B4-BE49-F238E27FC236}">
                <a16:creationId xmlns:a16="http://schemas.microsoft.com/office/drawing/2014/main" id="{0A6E22BD-23D3-E9BB-4422-8E0032034A46}"/>
              </a:ext>
            </a:extLst>
          </p:cNvPr>
          <p:cNvGrpSpPr/>
          <p:nvPr/>
        </p:nvGrpSpPr>
        <p:grpSpPr>
          <a:xfrm>
            <a:off x="1302429" y="4092696"/>
            <a:ext cx="672465" cy="504190"/>
            <a:chOff x="485649" y="5436462"/>
            <a:chExt cx="672465" cy="504190"/>
          </a:xfrm>
        </p:grpSpPr>
        <p:sp>
          <p:nvSpPr>
            <p:cNvPr id="5" name="object 12">
              <a:extLst>
                <a:ext uri="{FF2B5EF4-FFF2-40B4-BE49-F238E27FC236}">
                  <a16:creationId xmlns:a16="http://schemas.microsoft.com/office/drawing/2014/main" id="{56B69E17-09CD-F64D-3E8D-0F05560223F5}"/>
                </a:ext>
              </a:extLst>
            </p:cNvPr>
            <p:cNvSpPr/>
            <p:nvPr/>
          </p:nvSpPr>
          <p:spPr>
            <a:xfrm>
              <a:off x="485649" y="5436462"/>
              <a:ext cx="672465" cy="420370"/>
            </a:xfrm>
            <a:custGeom>
              <a:avLst/>
              <a:gdLst/>
              <a:ahLst/>
              <a:cxnLst/>
              <a:rect l="l" t="t" r="r" b="b"/>
              <a:pathLst>
                <a:path w="672465" h="420370">
                  <a:moveTo>
                    <a:pt x="630021" y="0"/>
                  </a:moveTo>
                  <a:lnTo>
                    <a:pt x="41998" y="0"/>
                  </a:lnTo>
                  <a:lnTo>
                    <a:pt x="25647" y="3301"/>
                  </a:lnTo>
                  <a:lnTo>
                    <a:pt x="12298" y="12303"/>
                  </a:lnTo>
                  <a:lnTo>
                    <a:pt x="3299" y="25653"/>
                  </a:lnTo>
                  <a:lnTo>
                    <a:pt x="0" y="41998"/>
                  </a:lnTo>
                  <a:lnTo>
                    <a:pt x="0" y="378015"/>
                  </a:lnTo>
                  <a:lnTo>
                    <a:pt x="3299" y="394361"/>
                  </a:lnTo>
                  <a:lnTo>
                    <a:pt x="12298" y="407711"/>
                  </a:lnTo>
                  <a:lnTo>
                    <a:pt x="25647" y="416713"/>
                  </a:lnTo>
                  <a:lnTo>
                    <a:pt x="41998" y="420014"/>
                  </a:lnTo>
                  <a:lnTo>
                    <a:pt x="630021" y="420014"/>
                  </a:lnTo>
                  <a:lnTo>
                    <a:pt x="646367" y="416713"/>
                  </a:lnTo>
                  <a:lnTo>
                    <a:pt x="659717" y="407711"/>
                  </a:lnTo>
                  <a:lnTo>
                    <a:pt x="668719" y="394361"/>
                  </a:lnTo>
                  <a:lnTo>
                    <a:pt x="672020" y="378015"/>
                  </a:lnTo>
                  <a:lnTo>
                    <a:pt x="672020" y="41998"/>
                  </a:lnTo>
                  <a:lnTo>
                    <a:pt x="668719" y="25653"/>
                  </a:lnTo>
                  <a:lnTo>
                    <a:pt x="659717" y="12303"/>
                  </a:lnTo>
                  <a:lnTo>
                    <a:pt x="646367" y="3301"/>
                  </a:lnTo>
                  <a:lnTo>
                    <a:pt x="630021" y="0"/>
                  </a:lnTo>
                  <a:close/>
                </a:path>
              </a:pathLst>
            </a:custGeom>
            <a:solidFill>
              <a:srgbClr val="009C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6" name="object 13">
              <a:extLst>
                <a:ext uri="{FF2B5EF4-FFF2-40B4-BE49-F238E27FC236}">
                  <a16:creationId xmlns:a16="http://schemas.microsoft.com/office/drawing/2014/main" id="{2EBB1748-9068-8F28-486D-9102C52E525C}"/>
                </a:ext>
              </a:extLst>
            </p:cNvPr>
            <p:cNvSpPr/>
            <p:nvPr/>
          </p:nvSpPr>
          <p:spPr>
            <a:xfrm>
              <a:off x="527646" y="5478462"/>
              <a:ext cx="588645" cy="336550"/>
            </a:xfrm>
            <a:custGeom>
              <a:avLst/>
              <a:gdLst/>
              <a:ahLst/>
              <a:cxnLst/>
              <a:rect l="l" t="t" r="r" b="b"/>
              <a:pathLst>
                <a:path w="588644" h="336550">
                  <a:moveTo>
                    <a:pt x="588022" y="0"/>
                  </a:moveTo>
                  <a:lnTo>
                    <a:pt x="0" y="0"/>
                  </a:lnTo>
                  <a:lnTo>
                    <a:pt x="0" y="336016"/>
                  </a:lnTo>
                  <a:lnTo>
                    <a:pt x="588022" y="336016"/>
                  </a:lnTo>
                  <a:lnTo>
                    <a:pt x="58802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8" name="object 14">
              <a:extLst>
                <a:ext uri="{FF2B5EF4-FFF2-40B4-BE49-F238E27FC236}">
                  <a16:creationId xmlns:a16="http://schemas.microsoft.com/office/drawing/2014/main" id="{9B1E2C7B-5B44-93F6-349F-55DC80068BBA}"/>
                </a:ext>
              </a:extLst>
            </p:cNvPr>
            <p:cNvSpPr/>
            <p:nvPr/>
          </p:nvSpPr>
          <p:spPr>
            <a:xfrm>
              <a:off x="679159" y="5478571"/>
              <a:ext cx="436880" cy="335915"/>
            </a:xfrm>
            <a:custGeom>
              <a:avLst/>
              <a:gdLst/>
              <a:ahLst/>
              <a:cxnLst/>
              <a:rect l="l" t="t" r="r" b="b"/>
              <a:pathLst>
                <a:path w="436880" h="335914">
                  <a:moveTo>
                    <a:pt x="436511" y="0"/>
                  </a:moveTo>
                  <a:lnTo>
                    <a:pt x="335902" y="0"/>
                  </a:lnTo>
                  <a:lnTo>
                    <a:pt x="0" y="335902"/>
                  </a:lnTo>
                  <a:lnTo>
                    <a:pt x="436511" y="335902"/>
                  </a:lnTo>
                  <a:lnTo>
                    <a:pt x="436511" y="0"/>
                  </a:lnTo>
                  <a:close/>
                </a:path>
              </a:pathLst>
            </a:custGeom>
            <a:solidFill>
              <a:srgbClr val="DFE1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9" name="object 15">
              <a:extLst>
                <a:ext uri="{FF2B5EF4-FFF2-40B4-BE49-F238E27FC236}">
                  <a16:creationId xmlns:a16="http://schemas.microsoft.com/office/drawing/2014/main" id="{B9DAFEC1-681D-901E-1B8F-9C166F36E4FB}"/>
                </a:ext>
              </a:extLst>
            </p:cNvPr>
            <p:cNvSpPr/>
            <p:nvPr/>
          </p:nvSpPr>
          <p:spPr>
            <a:xfrm>
              <a:off x="653643" y="5898476"/>
              <a:ext cx="336550" cy="42545"/>
            </a:xfrm>
            <a:custGeom>
              <a:avLst/>
              <a:gdLst/>
              <a:ahLst/>
              <a:cxnLst/>
              <a:rect l="l" t="t" r="r" b="b"/>
              <a:pathLst>
                <a:path w="336550" h="42545">
                  <a:moveTo>
                    <a:pt x="336016" y="0"/>
                  </a:moveTo>
                  <a:lnTo>
                    <a:pt x="0" y="0"/>
                  </a:lnTo>
                  <a:lnTo>
                    <a:pt x="0" y="41998"/>
                  </a:lnTo>
                  <a:lnTo>
                    <a:pt x="336016" y="41998"/>
                  </a:lnTo>
                  <a:lnTo>
                    <a:pt x="336016" y="0"/>
                  </a:lnTo>
                  <a:close/>
                </a:path>
              </a:pathLst>
            </a:custGeom>
            <a:solidFill>
              <a:srgbClr val="009C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0" name="object 16">
              <a:extLst>
                <a:ext uri="{FF2B5EF4-FFF2-40B4-BE49-F238E27FC236}">
                  <a16:creationId xmlns:a16="http://schemas.microsoft.com/office/drawing/2014/main" id="{D829DDF5-499D-46C5-E620-BA623DF876C7}"/>
                </a:ext>
              </a:extLst>
            </p:cNvPr>
            <p:cNvSpPr/>
            <p:nvPr/>
          </p:nvSpPr>
          <p:spPr>
            <a:xfrm>
              <a:off x="695655" y="5856476"/>
              <a:ext cx="252095" cy="42545"/>
            </a:xfrm>
            <a:custGeom>
              <a:avLst/>
              <a:gdLst/>
              <a:ahLst/>
              <a:cxnLst/>
              <a:rect l="l" t="t" r="r" b="b"/>
              <a:pathLst>
                <a:path w="252094" h="42545">
                  <a:moveTo>
                    <a:pt x="210007" y="0"/>
                  </a:moveTo>
                  <a:lnTo>
                    <a:pt x="41998" y="0"/>
                  </a:lnTo>
                  <a:lnTo>
                    <a:pt x="38697" y="16345"/>
                  </a:lnTo>
                  <a:lnTo>
                    <a:pt x="29695" y="29695"/>
                  </a:lnTo>
                  <a:lnTo>
                    <a:pt x="16345" y="38697"/>
                  </a:lnTo>
                  <a:lnTo>
                    <a:pt x="0" y="41998"/>
                  </a:lnTo>
                  <a:lnTo>
                    <a:pt x="252006" y="41998"/>
                  </a:lnTo>
                  <a:lnTo>
                    <a:pt x="235660" y="38697"/>
                  </a:lnTo>
                  <a:lnTo>
                    <a:pt x="222310" y="29695"/>
                  </a:lnTo>
                  <a:lnTo>
                    <a:pt x="213308" y="16345"/>
                  </a:lnTo>
                  <a:lnTo>
                    <a:pt x="210007" y="0"/>
                  </a:lnTo>
                  <a:close/>
                </a:path>
              </a:pathLst>
            </a:custGeom>
            <a:solidFill>
              <a:srgbClr val="006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pic>
          <p:nvPicPr>
            <p:cNvPr id="11" name="object 17">
              <a:extLst>
                <a:ext uri="{FF2B5EF4-FFF2-40B4-BE49-F238E27FC236}">
                  <a16:creationId xmlns:a16="http://schemas.microsoft.com/office/drawing/2014/main" id="{197CE785-60B2-5894-4D78-9B35C0AFF9D4}"/>
                </a:ext>
              </a:extLst>
            </p:cNvPr>
            <p:cNvPicPr/>
            <p:nvPr/>
          </p:nvPicPr>
          <p:blipFill>
            <a:blip r:embed="rId6" cstate="print"/>
            <a:stretch>
              <a:fillRect/>
            </a:stretch>
          </p:blipFill>
          <p:spPr>
            <a:xfrm>
              <a:off x="559145" y="5572965"/>
              <a:ext cx="162751" cy="162750"/>
            </a:xfrm>
            <a:prstGeom prst="rect">
              <a:avLst/>
            </a:prstGeom>
          </p:spPr>
        </p:pic>
        <p:sp>
          <p:nvSpPr>
            <p:cNvPr id="12" name="object 18">
              <a:extLst>
                <a:ext uri="{FF2B5EF4-FFF2-40B4-BE49-F238E27FC236}">
                  <a16:creationId xmlns:a16="http://schemas.microsoft.com/office/drawing/2014/main" id="{31A4E6D4-F723-0D4A-613B-FFD2C117CFC8}"/>
                </a:ext>
              </a:extLst>
            </p:cNvPr>
            <p:cNvSpPr/>
            <p:nvPr/>
          </p:nvSpPr>
          <p:spPr>
            <a:xfrm>
              <a:off x="737654" y="5604474"/>
              <a:ext cx="336550" cy="84455"/>
            </a:xfrm>
            <a:custGeom>
              <a:avLst/>
              <a:gdLst/>
              <a:ahLst/>
              <a:cxnLst/>
              <a:rect l="l" t="t" r="r" b="b"/>
              <a:pathLst>
                <a:path w="336550" h="84454">
                  <a:moveTo>
                    <a:pt x="331317" y="0"/>
                  </a:moveTo>
                  <a:lnTo>
                    <a:pt x="4699" y="0"/>
                  </a:lnTo>
                  <a:lnTo>
                    <a:pt x="0" y="4698"/>
                  </a:lnTo>
                  <a:lnTo>
                    <a:pt x="0" y="79298"/>
                  </a:lnTo>
                  <a:lnTo>
                    <a:pt x="4699" y="83997"/>
                  </a:lnTo>
                  <a:lnTo>
                    <a:pt x="325513" y="83997"/>
                  </a:lnTo>
                  <a:lnTo>
                    <a:pt x="331317" y="83997"/>
                  </a:lnTo>
                  <a:lnTo>
                    <a:pt x="336016" y="79298"/>
                  </a:lnTo>
                  <a:lnTo>
                    <a:pt x="336016" y="4698"/>
                  </a:lnTo>
                  <a:lnTo>
                    <a:pt x="331317" y="0"/>
                  </a:lnTo>
                  <a:close/>
                </a:path>
              </a:pathLst>
            </a:custGeom>
            <a:solidFill>
              <a:srgbClr val="D7D8D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pic>
          <p:nvPicPr>
            <p:cNvPr id="13" name="object 19">
              <a:extLst>
                <a:ext uri="{FF2B5EF4-FFF2-40B4-BE49-F238E27FC236}">
                  <a16:creationId xmlns:a16="http://schemas.microsoft.com/office/drawing/2014/main" id="{6DF8F2C1-5BB8-5832-7964-E2EE4AB8FF34}"/>
                </a:ext>
              </a:extLst>
            </p:cNvPr>
            <p:cNvPicPr/>
            <p:nvPr/>
          </p:nvPicPr>
          <p:blipFill>
            <a:blip r:embed="rId7" cstate="print"/>
            <a:stretch>
              <a:fillRect/>
            </a:stretch>
          </p:blipFill>
          <p:spPr>
            <a:xfrm>
              <a:off x="916161" y="5562470"/>
              <a:ext cx="168008" cy="167995"/>
            </a:xfrm>
            <a:prstGeom prst="rect">
              <a:avLst/>
            </a:prstGeom>
          </p:spPr>
        </p:pic>
      </p:grpSp>
      <p:grpSp>
        <p:nvGrpSpPr>
          <p:cNvPr id="14" name="object 20">
            <a:extLst>
              <a:ext uri="{FF2B5EF4-FFF2-40B4-BE49-F238E27FC236}">
                <a16:creationId xmlns:a16="http://schemas.microsoft.com/office/drawing/2014/main" id="{F0FFF203-2B99-69F9-DE2D-2B9A7DDBB679}"/>
              </a:ext>
            </a:extLst>
          </p:cNvPr>
          <p:cNvGrpSpPr/>
          <p:nvPr/>
        </p:nvGrpSpPr>
        <p:grpSpPr>
          <a:xfrm>
            <a:off x="1275981" y="2230169"/>
            <a:ext cx="672465" cy="504190"/>
            <a:chOff x="485649" y="3033622"/>
            <a:chExt cx="672465" cy="504190"/>
          </a:xfrm>
        </p:grpSpPr>
        <p:sp>
          <p:nvSpPr>
            <p:cNvPr id="15" name="object 21">
              <a:extLst>
                <a:ext uri="{FF2B5EF4-FFF2-40B4-BE49-F238E27FC236}">
                  <a16:creationId xmlns:a16="http://schemas.microsoft.com/office/drawing/2014/main" id="{5E13EA98-5717-038A-8F07-DF2F43CE70BD}"/>
                </a:ext>
              </a:extLst>
            </p:cNvPr>
            <p:cNvSpPr/>
            <p:nvPr/>
          </p:nvSpPr>
          <p:spPr>
            <a:xfrm>
              <a:off x="485649" y="3033622"/>
              <a:ext cx="672465" cy="420370"/>
            </a:xfrm>
            <a:custGeom>
              <a:avLst/>
              <a:gdLst/>
              <a:ahLst/>
              <a:cxnLst/>
              <a:rect l="l" t="t" r="r" b="b"/>
              <a:pathLst>
                <a:path w="672465" h="420370">
                  <a:moveTo>
                    <a:pt x="630021" y="0"/>
                  </a:moveTo>
                  <a:lnTo>
                    <a:pt x="41986" y="0"/>
                  </a:lnTo>
                  <a:lnTo>
                    <a:pt x="25642" y="3301"/>
                  </a:lnTo>
                  <a:lnTo>
                    <a:pt x="12296" y="12303"/>
                  </a:lnTo>
                  <a:lnTo>
                    <a:pt x="3299" y="25653"/>
                  </a:lnTo>
                  <a:lnTo>
                    <a:pt x="0" y="41998"/>
                  </a:lnTo>
                  <a:lnTo>
                    <a:pt x="0" y="378015"/>
                  </a:lnTo>
                  <a:lnTo>
                    <a:pt x="3299" y="394361"/>
                  </a:lnTo>
                  <a:lnTo>
                    <a:pt x="12296" y="407711"/>
                  </a:lnTo>
                  <a:lnTo>
                    <a:pt x="25642" y="416713"/>
                  </a:lnTo>
                  <a:lnTo>
                    <a:pt x="41986" y="420014"/>
                  </a:lnTo>
                  <a:lnTo>
                    <a:pt x="630021" y="420014"/>
                  </a:lnTo>
                  <a:lnTo>
                    <a:pt x="646367" y="416713"/>
                  </a:lnTo>
                  <a:lnTo>
                    <a:pt x="659717" y="407711"/>
                  </a:lnTo>
                  <a:lnTo>
                    <a:pt x="668719" y="394361"/>
                  </a:lnTo>
                  <a:lnTo>
                    <a:pt x="672020" y="378015"/>
                  </a:lnTo>
                  <a:lnTo>
                    <a:pt x="672020" y="41998"/>
                  </a:lnTo>
                  <a:lnTo>
                    <a:pt x="668719" y="25653"/>
                  </a:lnTo>
                  <a:lnTo>
                    <a:pt x="659717" y="12303"/>
                  </a:lnTo>
                  <a:lnTo>
                    <a:pt x="646367" y="3301"/>
                  </a:lnTo>
                  <a:lnTo>
                    <a:pt x="630021" y="0"/>
                  </a:lnTo>
                  <a:close/>
                </a:path>
              </a:pathLst>
            </a:custGeom>
            <a:solidFill>
              <a:srgbClr val="009C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6" name="object 22">
              <a:extLst>
                <a:ext uri="{FF2B5EF4-FFF2-40B4-BE49-F238E27FC236}">
                  <a16:creationId xmlns:a16="http://schemas.microsoft.com/office/drawing/2014/main" id="{86E2AE0E-2A3B-4FC5-4858-DDDA2A3AF29C}"/>
                </a:ext>
              </a:extLst>
            </p:cNvPr>
            <p:cNvSpPr/>
            <p:nvPr/>
          </p:nvSpPr>
          <p:spPr>
            <a:xfrm>
              <a:off x="527634" y="3075622"/>
              <a:ext cx="588645" cy="336550"/>
            </a:xfrm>
            <a:custGeom>
              <a:avLst/>
              <a:gdLst/>
              <a:ahLst/>
              <a:cxnLst/>
              <a:rect l="l" t="t" r="r" b="b"/>
              <a:pathLst>
                <a:path w="588644" h="336550">
                  <a:moveTo>
                    <a:pt x="588035" y="0"/>
                  </a:moveTo>
                  <a:lnTo>
                    <a:pt x="0" y="0"/>
                  </a:lnTo>
                  <a:lnTo>
                    <a:pt x="0" y="336016"/>
                  </a:lnTo>
                  <a:lnTo>
                    <a:pt x="588035" y="336016"/>
                  </a:lnTo>
                  <a:lnTo>
                    <a:pt x="58803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7" name="object 23">
              <a:extLst>
                <a:ext uri="{FF2B5EF4-FFF2-40B4-BE49-F238E27FC236}">
                  <a16:creationId xmlns:a16="http://schemas.microsoft.com/office/drawing/2014/main" id="{569154DF-682E-3532-448F-A77C01FD864E}"/>
                </a:ext>
              </a:extLst>
            </p:cNvPr>
            <p:cNvSpPr/>
            <p:nvPr/>
          </p:nvSpPr>
          <p:spPr>
            <a:xfrm>
              <a:off x="653643" y="3495636"/>
              <a:ext cx="336550" cy="42545"/>
            </a:xfrm>
            <a:custGeom>
              <a:avLst/>
              <a:gdLst/>
              <a:ahLst/>
              <a:cxnLst/>
              <a:rect l="l" t="t" r="r" b="b"/>
              <a:pathLst>
                <a:path w="336550" h="42545">
                  <a:moveTo>
                    <a:pt x="336016" y="0"/>
                  </a:moveTo>
                  <a:lnTo>
                    <a:pt x="0" y="0"/>
                  </a:lnTo>
                  <a:lnTo>
                    <a:pt x="0" y="41998"/>
                  </a:lnTo>
                  <a:lnTo>
                    <a:pt x="336016" y="41998"/>
                  </a:lnTo>
                  <a:lnTo>
                    <a:pt x="336016" y="0"/>
                  </a:lnTo>
                  <a:close/>
                </a:path>
              </a:pathLst>
            </a:custGeom>
            <a:solidFill>
              <a:srgbClr val="009C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18" name="object 24">
              <a:extLst>
                <a:ext uri="{FF2B5EF4-FFF2-40B4-BE49-F238E27FC236}">
                  <a16:creationId xmlns:a16="http://schemas.microsoft.com/office/drawing/2014/main" id="{3D217CFB-7ED4-791C-18C8-31F072CE6153}"/>
                </a:ext>
              </a:extLst>
            </p:cNvPr>
            <p:cNvSpPr/>
            <p:nvPr/>
          </p:nvSpPr>
          <p:spPr>
            <a:xfrm>
              <a:off x="695642" y="3453637"/>
              <a:ext cx="252095" cy="42545"/>
            </a:xfrm>
            <a:custGeom>
              <a:avLst/>
              <a:gdLst/>
              <a:ahLst/>
              <a:cxnLst/>
              <a:rect l="l" t="t" r="r" b="b"/>
              <a:pathLst>
                <a:path w="252094" h="42545">
                  <a:moveTo>
                    <a:pt x="41998" y="0"/>
                  </a:moveTo>
                  <a:lnTo>
                    <a:pt x="38696" y="16344"/>
                  </a:lnTo>
                  <a:lnTo>
                    <a:pt x="29692" y="29705"/>
                  </a:lnTo>
                  <a:lnTo>
                    <a:pt x="16344" y="38696"/>
                  </a:lnTo>
                  <a:lnTo>
                    <a:pt x="0" y="41998"/>
                  </a:lnTo>
                  <a:lnTo>
                    <a:pt x="41998" y="41998"/>
                  </a:lnTo>
                  <a:lnTo>
                    <a:pt x="41998" y="0"/>
                  </a:lnTo>
                  <a:close/>
                </a:path>
                <a:path w="252094" h="42545">
                  <a:moveTo>
                    <a:pt x="252018" y="41998"/>
                  </a:moveTo>
                  <a:lnTo>
                    <a:pt x="235661" y="38696"/>
                  </a:lnTo>
                  <a:lnTo>
                    <a:pt x="222313" y="29705"/>
                  </a:lnTo>
                  <a:lnTo>
                    <a:pt x="213309" y="16344"/>
                  </a:lnTo>
                  <a:lnTo>
                    <a:pt x="210019" y="0"/>
                  </a:lnTo>
                  <a:lnTo>
                    <a:pt x="42011" y="0"/>
                  </a:lnTo>
                  <a:lnTo>
                    <a:pt x="42011" y="41998"/>
                  </a:lnTo>
                  <a:lnTo>
                    <a:pt x="210019" y="41998"/>
                  </a:lnTo>
                  <a:lnTo>
                    <a:pt x="252018" y="41998"/>
                  </a:lnTo>
                  <a:close/>
                </a:path>
              </a:pathLst>
            </a:custGeom>
            <a:solidFill>
              <a:srgbClr val="006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pic>
          <p:nvPicPr>
            <p:cNvPr id="19" name="object 25">
              <a:extLst>
                <a:ext uri="{FF2B5EF4-FFF2-40B4-BE49-F238E27FC236}">
                  <a16:creationId xmlns:a16="http://schemas.microsoft.com/office/drawing/2014/main" id="{DF12DFB6-A3D1-E2C7-8AC0-5F80938ACD3F}"/>
                </a:ext>
              </a:extLst>
            </p:cNvPr>
            <p:cNvPicPr/>
            <p:nvPr/>
          </p:nvPicPr>
          <p:blipFill>
            <a:blip r:embed="rId8" cstate="print"/>
            <a:stretch>
              <a:fillRect/>
            </a:stretch>
          </p:blipFill>
          <p:spPr>
            <a:xfrm>
              <a:off x="569640" y="3159630"/>
              <a:ext cx="168008" cy="167995"/>
            </a:xfrm>
            <a:prstGeom prst="rect">
              <a:avLst/>
            </a:prstGeom>
          </p:spPr>
        </p:pic>
        <p:sp>
          <p:nvSpPr>
            <p:cNvPr id="20" name="object 26">
              <a:extLst>
                <a:ext uri="{FF2B5EF4-FFF2-40B4-BE49-F238E27FC236}">
                  <a16:creationId xmlns:a16="http://schemas.microsoft.com/office/drawing/2014/main" id="{153AB3BA-E00A-0B68-B62D-7A66360B65A2}"/>
                </a:ext>
              </a:extLst>
            </p:cNvPr>
            <p:cNvSpPr/>
            <p:nvPr/>
          </p:nvSpPr>
          <p:spPr>
            <a:xfrm>
              <a:off x="679006" y="3075622"/>
              <a:ext cx="436880" cy="336550"/>
            </a:xfrm>
            <a:custGeom>
              <a:avLst/>
              <a:gdLst/>
              <a:ahLst/>
              <a:cxnLst/>
              <a:rect l="l" t="t" r="r" b="b"/>
              <a:pathLst>
                <a:path w="436880" h="336550">
                  <a:moveTo>
                    <a:pt x="436664" y="0"/>
                  </a:moveTo>
                  <a:lnTo>
                    <a:pt x="336016" y="0"/>
                  </a:lnTo>
                  <a:lnTo>
                    <a:pt x="0" y="336016"/>
                  </a:lnTo>
                  <a:lnTo>
                    <a:pt x="436664" y="336016"/>
                  </a:lnTo>
                  <a:lnTo>
                    <a:pt x="436664" y="0"/>
                  </a:lnTo>
                  <a:close/>
                </a:path>
              </a:pathLst>
            </a:custGeom>
            <a:solidFill>
              <a:srgbClr val="DFE1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1" name="object 27">
              <a:extLst>
                <a:ext uri="{FF2B5EF4-FFF2-40B4-BE49-F238E27FC236}">
                  <a16:creationId xmlns:a16="http://schemas.microsoft.com/office/drawing/2014/main" id="{BE31FAAB-5BFE-3196-91B4-9E821795BCCC}"/>
                </a:ext>
              </a:extLst>
            </p:cNvPr>
            <p:cNvSpPr/>
            <p:nvPr/>
          </p:nvSpPr>
          <p:spPr>
            <a:xfrm>
              <a:off x="779653" y="3201625"/>
              <a:ext cx="294640" cy="84455"/>
            </a:xfrm>
            <a:custGeom>
              <a:avLst/>
              <a:gdLst/>
              <a:ahLst/>
              <a:cxnLst/>
              <a:rect l="l" t="t" r="r" b="b"/>
              <a:pathLst>
                <a:path w="294640" h="84454">
                  <a:moveTo>
                    <a:pt x="0" y="0"/>
                  </a:moveTo>
                  <a:lnTo>
                    <a:pt x="294017" y="0"/>
                  </a:lnTo>
                </a:path>
                <a:path w="294640" h="84454">
                  <a:moveTo>
                    <a:pt x="0" y="41998"/>
                  </a:moveTo>
                  <a:lnTo>
                    <a:pt x="294017" y="41998"/>
                  </a:lnTo>
                </a:path>
                <a:path w="294640" h="84454">
                  <a:moveTo>
                    <a:pt x="0" y="84010"/>
                  </a:moveTo>
                  <a:lnTo>
                    <a:pt x="126009" y="84010"/>
                  </a:lnTo>
                </a:path>
              </a:pathLst>
            </a:custGeom>
            <a:ln w="20739">
              <a:solidFill>
                <a:srgbClr val="D7D8D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pic>
          <p:nvPicPr>
            <p:cNvPr id="22" name="object 28">
              <a:extLst>
                <a:ext uri="{FF2B5EF4-FFF2-40B4-BE49-F238E27FC236}">
                  <a16:creationId xmlns:a16="http://schemas.microsoft.com/office/drawing/2014/main" id="{4B090442-370D-B10C-90B1-919A9988C43B}"/>
                </a:ext>
              </a:extLst>
            </p:cNvPr>
            <p:cNvPicPr/>
            <p:nvPr/>
          </p:nvPicPr>
          <p:blipFill>
            <a:blip r:embed="rId9" cstate="print"/>
            <a:stretch>
              <a:fillRect/>
            </a:stretch>
          </p:blipFill>
          <p:spPr>
            <a:xfrm>
              <a:off x="947656" y="3201629"/>
              <a:ext cx="126009" cy="191173"/>
            </a:xfrm>
            <a:prstGeom prst="rect">
              <a:avLst/>
            </a:prstGeom>
          </p:spPr>
        </p:pic>
        <p:sp>
          <p:nvSpPr>
            <p:cNvPr id="23" name="object 29">
              <a:extLst>
                <a:ext uri="{FF2B5EF4-FFF2-40B4-BE49-F238E27FC236}">
                  <a16:creationId xmlns:a16="http://schemas.microsoft.com/office/drawing/2014/main" id="{5F08306A-7C6A-8735-4968-77691FA96041}"/>
                </a:ext>
              </a:extLst>
            </p:cNvPr>
            <p:cNvSpPr/>
            <p:nvPr/>
          </p:nvSpPr>
          <p:spPr>
            <a:xfrm>
              <a:off x="622143" y="3170129"/>
              <a:ext cx="63500" cy="63500"/>
            </a:xfrm>
            <a:custGeom>
              <a:avLst/>
              <a:gdLst/>
              <a:ahLst/>
              <a:cxnLst/>
              <a:rect l="l" t="t" r="r" b="b"/>
              <a:pathLst>
                <a:path w="63500" h="63500">
                  <a:moveTo>
                    <a:pt x="31508" y="0"/>
                  </a:moveTo>
                  <a:lnTo>
                    <a:pt x="19245" y="2474"/>
                  </a:lnTo>
                  <a:lnTo>
                    <a:pt x="9229" y="9223"/>
                  </a:lnTo>
                  <a:lnTo>
                    <a:pt x="2476" y="19234"/>
                  </a:lnTo>
                  <a:lnTo>
                    <a:pt x="0" y="31496"/>
                  </a:lnTo>
                  <a:lnTo>
                    <a:pt x="2476" y="43759"/>
                  </a:lnTo>
                  <a:lnTo>
                    <a:pt x="9229" y="53774"/>
                  </a:lnTo>
                  <a:lnTo>
                    <a:pt x="19245" y="60528"/>
                  </a:lnTo>
                  <a:lnTo>
                    <a:pt x="31508" y="63004"/>
                  </a:lnTo>
                  <a:lnTo>
                    <a:pt x="43770" y="60528"/>
                  </a:lnTo>
                  <a:lnTo>
                    <a:pt x="53781" y="53774"/>
                  </a:lnTo>
                  <a:lnTo>
                    <a:pt x="60530" y="43759"/>
                  </a:lnTo>
                  <a:lnTo>
                    <a:pt x="63004" y="31496"/>
                  </a:lnTo>
                  <a:lnTo>
                    <a:pt x="60530" y="19234"/>
                  </a:lnTo>
                  <a:lnTo>
                    <a:pt x="53781" y="9223"/>
                  </a:lnTo>
                  <a:lnTo>
                    <a:pt x="43770" y="2474"/>
                  </a:lnTo>
                  <a:lnTo>
                    <a:pt x="31508"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grpSp>
      <p:sp>
        <p:nvSpPr>
          <p:cNvPr id="24" name="object 30">
            <a:extLst>
              <a:ext uri="{FF2B5EF4-FFF2-40B4-BE49-F238E27FC236}">
                <a16:creationId xmlns:a16="http://schemas.microsoft.com/office/drawing/2014/main" id="{63CF5D2C-1196-8218-6F7F-673B1B3CD4A4}"/>
              </a:ext>
            </a:extLst>
          </p:cNvPr>
          <p:cNvSpPr txBox="1"/>
          <p:nvPr/>
        </p:nvSpPr>
        <p:spPr>
          <a:xfrm>
            <a:off x="2302585" y="2222234"/>
            <a:ext cx="2684336" cy="438390"/>
          </a:xfrm>
          <a:prstGeom prst="rect">
            <a:avLst/>
          </a:prstGeom>
        </p:spPr>
        <p:txBody>
          <a:bodyPr vert="horz" wrap="square" lIns="0" tIns="12700" rIns="0" bIns="0" rtlCol="0">
            <a:spAutoFit/>
          </a:bodyPr>
          <a:lstStyle/>
          <a:p>
            <a:pPr marL="12700" marR="0" lvl="0" indent="0" algn="l" defTabSz="554387" rtl="0" eaLnBrk="1" fontAlgn="auto" latinLnBrk="0" hangingPunct="1">
              <a:lnSpc>
                <a:spcPts val="2130"/>
              </a:lnSpc>
              <a:spcBef>
                <a:spcPts val="100"/>
              </a:spcBef>
              <a:spcAft>
                <a:spcPts val="0"/>
              </a:spcAft>
              <a:buClrTx/>
              <a:buSzTx/>
              <a:buFontTx/>
              <a:buNone/>
              <a:tabLst/>
              <a:defRPr/>
            </a:pPr>
            <a:r>
              <a:rPr kumimoji="0" sz="1600" b="1" i="0" u="none" strike="noStrike" kern="1200" cap="none" spc="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Step</a:t>
            </a:r>
            <a:r>
              <a:rPr kumimoji="0" sz="1600" b="1" i="0" u="none" strike="noStrike" kern="1200" cap="none" spc="-8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25"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1:</a:t>
            </a:r>
            <a:endParaRPr kumimoji="0" sz="1600" b="1" i="0" u="none" strike="noStrike" kern="1200" cap="none" spc="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endParaRPr>
          </a:p>
          <a:p>
            <a:pPr marL="12700" marR="0" lvl="0" indent="0" algn="l" defTabSz="554387" rtl="0" eaLnBrk="1" fontAlgn="auto" latinLnBrk="0" hangingPunct="1">
              <a:lnSpc>
                <a:spcPts val="1170"/>
              </a:lnSpc>
              <a:spcBef>
                <a:spcPts val="0"/>
              </a:spcBef>
              <a:spcAft>
                <a:spcPts val="0"/>
              </a:spcAft>
              <a:buClrTx/>
              <a:buSzTx/>
              <a:buFontTx/>
              <a:buNone/>
              <a:tabLst/>
              <a:defRPr/>
            </a:pP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Go</a:t>
            </a:r>
            <a:r>
              <a:rPr kumimoji="0" sz="1400" b="1" i="0" u="none" strike="noStrike" kern="1200" cap="none" spc="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to</a:t>
            </a:r>
            <a:r>
              <a:rPr kumimoji="0" sz="1400" b="1" i="0" u="none" strike="noStrike" kern="1200" cap="none" spc="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1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metlife.com</a:t>
            </a:r>
            <a:endPar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endParaRPr>
          </a:p>
        </p:txBody>
      </p:sp>
      <p:sp>
        <p:nvSpPr>
          <p:cNvPr id="25" name="object 31">
            <a:extLst>
              <a:ext uri="{FF2B5EF4-FFF2-40B4-BE49-F238E27FC236}">
                <a16:creationId xmlns:a16="http://schemas.microsoft.com/office/drawing/2014/main" id="{6920A42C-6D0D-5E3E-3A3F-1E37355B8834}"/>
              </a:ext>
            </a:extLst>
          </p:cNvPr>
          <p:cNvSpPr txBox="1"/>
          <p:nvPr/>
        </p:nvSpPr>
        <p:spPr>
          <a:xfrm>
            <a:off x="2302585" y="3007056"/>
            <a:ext cx="3284831" cy="1998752"/>
          </a:xfrm>
          <a:prstGeom prst="rect">
            <a:avLst/>
          </a:prstGeom>
        </p:spPr>
        <p:txBody>
          <a:bodyPr vert="horz" wrap="square" lIns="0" tIns="12700" rIns="0" bIns="0" rtlCol="0">
            <a:spAutoFit/>
          </a:bodyPr>
          <a:lstStyle/>
          <a:p>
            <a:pPr marL="12700" marR="0" lvl="0" indent="0" algn="l" defTabSz="554387" rtl="0" eaLnBrk="1" fontAlgn="auto" latinLnBrk="0" hangingPunct="1">
              <a:lnSpc>
                <a:spcPct val="100000"/>
              </a:lnSpc>
              <a:spcBef>
                <a:spcPts val="100"/>
              </a:spcBef>
              <a:spcAft>
                <a:spcPts val="0"/>
              </a:spcAft>
              <a:buClrTx/>
              <a:buSzTx/>
              <a:buFontTx/>
              <a:buNone/>
              <a:tabLst/>
              <a:defRPr/>
            </a:pPr>
            <a:r>
              <a:rPr kumimoji="0" sz="1600" b="1" i="0" u="none" strike="noStrike" kern="1200" cap="none" spc="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Step</a:t>
            </a:r>
            <a:r>
              <a:rPr kumimoji="0" sz="1600" b="1" i="0" u="none" strike="noStrike" kern="1200" cap="none" spc="-105"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25"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2:</a:t>
            </a:r>
            <a:endParaRPr kumimoji="0" sz="1600" b="1" i="0" u="none" strike="noStrike" kern="1200" cap="none" spc="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endParaRPr>
          </a:p>
          <a:p>
            <a:pPr marL="12700" marR="108585" lvl="0" indent="0" algn="l" defTabSz="554387" rtl="0" eaLnBrk="1" fontAlgn="auto" latinLnBrk="0" hangingPunct="1">
              <a:lnSpc>
                <a:spcPct val="98500"/>
              </a:lnSpc>
              <a:spcBef>
                <a:spcPts val="50"/>
              </a:spcBef>
              <a:spcAft>
                <a:spcPts val="0"/>
              </a:spcAft>
              <a:buClrTx/>
              <a:buSzTx/>
              <a:buFontTx/>
              <a:buNone/>
              <a:tabLst/>
              <a:defRPr/>
            </a:pP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Select</a:t>
            </a:r>
            <a:r>
              <a:rPr kumimoji="0" sz="1400" b="1" i="0" u="none" strike="noStrike" kern="1200" cap="none" spc="-1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“Find</a:t>
            </a:r>
            <a:r>
              <a:rPr kumimoji="0" sz="1400" b="1" i="0" u="none" strike="noStrike" kern="1200" cap="none" spc="-1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5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a</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Dentist”</a:t>
            </a:r>
            <a:r>
              <a:rPr kumimoji="0" sz="1400" b="1" i="0" u="none" strike="noStrike" kern="1200" cap="none" spc="-2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next</a:t>
            </a:r>
            <a:r>
              <a:rPr kumimoji="0" sz="1400" b="1" i="0" u="none" strike="noStrike" kern="1200" cap="none" spc="-1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2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to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“How</a:t>
            </a:r>
            <a:r>
              <a:rPr kumimoji="0" sz="1400" b="1" i="0" u="none" strike="noStrike" kern="1200" cap="none" spc="-2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can</a:t>
            </a:r>
            <a:r>
              <a:rPr kumimoji="0" sz="1400" b="1" i="0" u="none" strike="noStrike" kern="1200" cap="none" spc="-2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we</a:t>
            </a:r>
            <a:r>
              <a:rPr kumimoji="0" sz="1400" b="1" i="0" u="none" strike="noStrike" kern="1200" cap="none" spc="-1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2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help </a:t>
            </a:r>
            <a:r>
              <a:rPr kumimoji="0" sz="1400" b="1" i="0" u="none" strike="noStrike" kern="1200" cap="none" spc="-1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you?”</a:t>
            </a:r>
            <a:endPar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endParaRPr>
          </a:p>
          <a:p>
            <a:pPr marL="0" marR="0" lvl="0" indent="0" algn="l" defTabSz="554387" rtl="0" eaLnBrk="1" fontAlgn="auto" latinLnBrk="0" hangingPunct="1">
              <a:lnSpc>
                <a:spcPct val="100000"/>
              </a:lnSpc>
              <a:spcBef>
                <a:spcPts val="150"/>
              </a:spcBef>
              <a:spcAft>
                <a:spcPts val="0"/>
              </a:spcAft>
              <a:buClrTx/>
              <a:buSzTx/>
              <a:buFontTx/>
              <a:buNone/>
              <a:tabLst/>
              <a:defRPr/>
            </a:pPr>
            <a:endParaRPr kumimoji="0"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700" marR="0" lvl="0" indent="0" algn="l" defTabSz="554387" rtl="0" eaLnBrk="1" fontAlgn="auto" latinLnBrk="0" hangingPunct="1">
              <a:lnSpc>
                <a:spcPts val="2105"/>
              </a:lnSpc>
              <a:spcBef>
                <a:spcPts val="0"/>
              </a:spcBef>
              <a:spcAft>
                <a:spcPts val="0"/>
              </a:spcAft>
              <a:buClrTx/>
              <a:buSzTx/>
              <a:buFontTx/>
              <a:buNone/>
              <a:tabLst/>
              <a:defRPr/>
            </a:pPr>
            <a:r>
              <a:rPr kumimoji="0" sz="1600" b="1" i="0" u="none" strike="noStrike" kern="1200" cap="none" spc="-1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Step</a:t>
            </a:r>
            <a:r>
              <a:rPr kumimoji="0" sz="1600" b="1" i="0" u="none" strike="noStrike" kern="1200" cap="none" spc="-75"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 </a:t>
            </a:r>
            <a:r>
              <a:rPr kumimoji="0" sz="1600" b="1" i="0" u="none" strike="noStrike" kern="1200" cap="none" spc="-25"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rPr>
              <a:t>3:</a:t>
            </a:r>
            <a:endParaRPr kumimoji="0" sz="1600" b="1" i="0" u="none" strike="noStrike" kern="1200" cap="none" spc="0" normalizeH="0" baseline="0" noProof="0">
              <a:ln>
                <a:noFill/>
              </a:ln>
              <a:solidFill>
                <a:srgbClr val="FFC600">
                  <a:lumMod val="75000"/>
                </a:srgbClr>
              </a:solidFill>
              <a:effectLst/>
              <a:uLnTx/>
              <a:uFillTx/>
              <a:latin typeface="Arial" panose="020B0604020202020204" pitchFamily="34" charset="0"/>
              <a:ea typeface="+mn-ea"/>
              <a:cs typeface="Arial" panose="020B0604020202020204" pitchFamily="34" charset="0"/>
            </a:endParaRPr>
          </a:p>
          <a:p>
            <a:pPr marL="12700" marR="0" lvl="0" indent="0" algn="l" defTabSz="554387" rtl="0" eaLnBrk="1" fontAlgn="auto" latinLnBrk="0" hangingPunct="1">
              <a:lnSpc>
                <a:spcPts val="1145"/>
              </a:lnSpc>
              <a:spcBef>
                <a:spcPts val="0"/>
              </a:spcBef>
              <a:spcAft>
                <a:spcPts val="0"/>
              </a:spcAft>
              <a:buClrTx/>
              <a:buSzTx/>
              <a:buFontTx/>
              <a:buNone/>
              <a:tabLst/>
              <a:defRPr/>
            </a:pP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Select</a:t>
            </a:r>
            <a:r>
              <a:rPr kumimoji="0" sz="1400" b="1" i="0" u="none" strike="noStrike" kern="1200" cap="none" spc="3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“PDP</a:t>
            </a:r>
            <a:r>
              <a:rPr kumimoji="0" sz="1400" b="1" i="0" u="none" strike="noStrike" kern="1200" cap="none" spc="3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Plus”</a:t>
            </a:r>
            <a:r>
              <a:rPr kumimoji="0" sz="1400" b="1" i="0" u="none" strike="noStrike" kern="1200" cap="none" spc="3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next</a:t>
            </a:r>
            <a:r>
              <a:rPr kumimoji="0" sz="1400" b="1" i="0" u="none" strike="noStrike" kern="1200" cap="none" spc="3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25" normalizeH="0" baseline="0" noProof="0">
                <a:ln>
                  <a:noFill/>
                </a:ln>
                <a:solidFill>
                  <a:srgbClr val="086B7D"/>
                </a:solidFill>
                <a:effectLst/>
                <a:uLnTx/>
                <a:uFillTx/>
                <a:latin typeface="Arial" panose="020B0604020202020204" pitchFamily="34" charset="0"/>
                <a:ea typeface="+mn-ea"/>
                <a:cs typeface="Arial" panose="020B0604020202020204" pitchFamily="34" charset="0"/>
              </a:rPr>
              <a:t>to </a:t>
            </a:r>
            <a:r>
              <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“Choose</a:t>
            </a:r>
            <a:r>
              <a:rPr kumimoji="0" sz="1400" b="1" i="0" u="none" strike="noStrike" kern="1200" cap="none" spc="3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 </a:t>
            </a:r>
            <a:r>
              <a:rPr kumimoji="0" sz="1400" b="1" i="0" u="none" strike="noStrike" kern="1200" cap="none" spc="-2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your </a:t>
            </a:r>
            <a:r>
              <a:rPr kumimoji="0" sz="1400" b="1" i="0" u="none" strike="noStrike" kern="1200" cap="none" spc="-10" normalizeH="0" baseline="0" noProof="0">
                <a:ln>
                  <a:noFill/>
                </a:ln>
                <a:solidFill>
                  <a:srgbClr val="086B7D"/>
                </a:solidFill>
                <a:effectLst/>
                <a:uLnTx/>
                <a:uFillTx/>
                <a:latin typeface="Arial" panose="020B0604020202020204" pitchFamily="34" charset="0"/>
                <a:ea typeface="+mn-ea"/>
                <a:cs typeface="Arial" panose="020B0604020202020204" pitchFamily="34" charset="0"/>
              </a:rPr>
              <a:t>network.”</a:t>
            </a:r>
            <a:endParaRPr kumimoji="0" sz="1400" b="1" i="0" u="none" strike="noStrike" kern="1200" cap="none" spc="0" normalizeH="0" baseline="0" noProof="0">
              <a:ln>
                <a:noFill/>
              </a:ln>
              <a:solidFill>
                <a:srgbClr val="086B7D"/>
              </a:solidFill>
              <a:effectLst/>
              <a:uLnTx/>
              <a:uFillTx/>
              <a:latin typeface="Arial" panose="020B0604020202020204" pitchFamily="34" charset="0"/>
              <a:ea typeface="+mn-ea"/>
              <a:cs typeface="Arial" panose="020B0604020202020204" pitchFamily="34" charset="0"/>
            </a:endParaRPr>
          </a:p>
          <a:p>
            <a:pPr marL="12700" marR="5080" lvl="0" indent="0" algn="l" defTabSz="554387" rtl="0" eaLnBrk="1" fontAlgn="auto" latinLnBrk="0" hangingPunct="1">
              <a:lnSpc>
                <a:spcPct val="100000"/>
              </a:lnSpc>
              <a:spcBef>
                <a:spcPts val="575"/>
              </a:spcBef>
              <a:spcAft>
                <a:spcPts val="0"/>
              </a:spcAft>
              <a:buClrTx/>
              <a:buSzTx/>
              <a:buFontTx/>
              <a:buNone/>
              <a:tabLst/>
              <a:defRPr/>
            </a:pP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Enter</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your</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Zip,</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City</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or</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State</a:t>
            </a:r>
            <a:r>
              <a:rPr kumimoji="0" sz="1400" b="0" i="0" u="none" strike="noStrike" kern="1200" cap="none" spc="-3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and</a:t>
            </a:r>
            <a:r>
              <a:rPr kumimoji="0" sz="1400" b="0" i="0" u="none" strike="noStrike" kern="1200" cap="none" spc="-3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select</a:t>
            </a:r>
            <a:r>
              <a:rPr kumimoji="0" sz="1400" b="0" i="0" u="none" strike="noStrike" kern="1200" cap="none" spc="-3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the</a:t>
            </a:r>
            <a:r>
              <a:rPr kumimoji="0" sz="1400" b="0" i="0" u="none" strike="noStrike" kern="1200" cap="none" spc="-3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2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“Find </a:t>
            </a:r>
            <a:r>
              <a:rPr kumimoji="0" sz="14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a</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Dentist”</a:t>
            </a:r>
            <a:r>
              <a:rPr kumimoji="0" sz="1400" b="0" i="0" u="none" strike="noStrike" kern="1200" cap="none" spc="-25"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r>
              <a:rPr kumimoji="0" sz="1400" b="0" i="0" u="none" strike="noStrike" kern="1200" cap="none" spc="-1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button.</a:t>
            </a:r>
            <a:endParaRPr kumimoji="0"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6" name="object 32">
            <a:extLst>
              <a:ext uri="{FF2B5EF4-FFF2-40B4-BE49-F238E27FC236}">
                <a16:creationId xmlns:a16="http://schemas.microsoft.com/office/drawing/2014/main" id="{F03D86F1-7A96-1BA5-6C51-DBA1322EB064}"/>
              </a:ext>
            </a:extLst>
          </p:cNvPr>
          <p:cNvGrpSpPr/>
          <p:nvPr/>
        </p:nvGrpSpPr>
        <p:grpSpPr>
          <a:xfrm>
            <a:off x="1351672" y="3088947"/>
            <a:ext cx="536575" cy="611505"/>
            <a:chOff x="553448" y="4019615"/>
            <a:chExt cx="536575" cy="611505"/>
          </a:xfrm>
        </p:grpSpPr>
        <p:sp>
          <p:nvSpPr>
            <p:cNvPr id="27" name="object 33">
              <a:extLst>
                <a:ext uri="{FF2B5EF4-FFF2-40B4-BE49-F238E27FC236}">
                  <a16:creationId xmlns:a16="http://schemas.microsoft.com/office/drawing/2014/main" id="{A549132B-4B0E-21D3-8928-B18A1F21D1F9}"/>
                </a:ext>
              </a:extLst>
            </p:cNvPr>
            <p:cNvSpPr/>
            <p:nvPr/>
          </p:nvSpPr>
          <p:spPr>
            <a:xfrm>
              <a:off x="553440" y="4019625"/>
              <a:ext cx="536575" cy="611505"/>
            </a:xfrm>
            <a:custGeom>
              <a:avLst/>
              <a:gdLst/>
              <a:ahLst/>
              <a:cxnLst/>
              <a:rect l="l" t="t" r="r" b="b"/>
              <a:pathLst>
                <a:path w="536575" h="611504">
                  <a:moveTo>
                    <a:pt x="536422" y="105854"/>
                  </a:moveTo>
                  <a:lnTo>
                    <a:pt x="520865" y="52666"/>
                  </a:lnTo>
                  <a:lnTo>
                    <a:pt x="485787" y="13538"/>
                  </a:lnTo>
                  <a:lnTo>
                    <a:pt x="440347" y="0"/>
                  </a:lnTo>
                  <a:lnTo>
                    <a:pt x="392252" y="2654"/>
                  </a:lnTo>
                  <a:lnTo>
                    <a:pt x="349148" y="12141"/>
                  </a:lnTo>
                  <a:lnTo>
                    <a:pt x="328536" y="17081"/>
                  </a:lnTo>
                  <a:lnTo>
                    <a:pt x="310642" y="20764"/>
                  </a:lnTo>
                  <a:lnTo>
                    <a:pt x="295643" y="23368"/>
                  </a:lnTo>
                  <a:lnTo>
                    <a:pt x="283730" y="25095"/>
                  </a:lnTo>
                  <a:lnTo>
                    <a:pt x="275996" y="25831"/>
                  </a:lnTo>
                  <a:lnTo>
                    <a:pt x="268224" y="26085"/>
                  </a:lnTo>
                  <a:lnTo>
                    <a:pt x="260438" y="25831"/>
                  </a:lnTo>
                  <a:lnTo>
                    <a:pt x="207886" y="17081"/>
                  </a:lnTo>
                  <a:lnTo>
                    <a:pt x="187248" y="12141"/>
                  </a:lnTo>
                  <a:lnTo>
                    <a:pt x="144157" y="2654"/>
                  </a:lnTo>
                  <a:lnTo>
                    <a:pt x="96062" y="0"/>
                  </a:lnTo>
                  <a:lnTo>
                    <a:pt x="50634" y="13538"/>
                  </a:lnTo>
                  <a:lnTo>
                    <a:pt x="15557" y="52666"/>
                  </a:lnTo>
                  <a:lnTo>
                    <a:pt x="0" y="105854"/>
                  </a:lnTo>
                  <a:lnTo>
                    <a:pt x="3873" y="155892"/>
                  </a:lnTo>
                  <a:lnTo>
                    <a:pt x="20929" y="203644"/>
                  </a:lnTo>
                  <a:lnTo>
                    <a:pt x="49047" y="258025"/>
                  </a:lnTo>
                  <a:lnTo>
                    <a:pt x="52870" y="266623"/>
                  </a:lnTo>
                  <a:lnTo>
                    <a:pt x="56400" y="275691"/>
                  </a:lnTo>
                  <a:lnTo>
                    <a:pt x="59651" y="285178"/>
                  </a:lnTo>
                  <a:lnTo>
                    <a:pt x="72021" y="336486"/>
                  </a:lnTo>
                  <a:lnTo>
                    <a:pt x="79413" y="392607"/>
                  </a:lnTo>
                  <a:lnTo>
                    <a:pt x="83261" y="448906"/>
                  </a:lnTo>
                  <a:lnTo>
                    <a:pt x="84963" y="500761"/>
                  </a:lnTo>
                  <a:lnTo>
                    <a:pt x="92049" y="550570"/>
                  </a:lnTo>
                  <a:lnTo>
                    <a:pt x="107746" y="584847"/>
                  </a:lnTo>
                  <a:lnTo>
                    <a:pt x="127622" y="604634"/>
                  </a:lnTo>
                  <a:lnTo>
                    <a:pt x="147243" y="610984"/>
                  </a:lnTo>
                  <a:lnTo>
                    <a:pt x="148666" y="610971"/>
                  </a:lnTo>
                  <a:lnTo>
                    <a:pt x="177977" y="567956"/>
                  </a:lnTo>
                  <a:lnTo>
                    <a:pt x="182676" y="513448"/>
                  </a:lnTo>
                  <a:lnTo>
                    <a:pt x="182968" y="472478"/>
                  </a:lnTo>
                  <a:lnTo>
                    <a:pt x="185178" y="426859"/>
                  </a:lnTo>
                  <a:lnTo>
                    <a:pt x="191731" y="378498"/>
                  </a:lnTo>
                  <a:lnTo>
                    <a:pt x="205689" y="334784"/>
                  </a:lnTo>
                  <a:lnTo>
                    <a:pt x="230149" y="303123"/>
                  </a:lnTo>
                  <a:lnTo>
                    <a:pt x="268224" y="290918"/>
                  </a:lnTo>
                  <a:lnTo>
                    <a:pt x="306692" y="303428"/>
                  </a:lnTo>
                  <a:lnTo>
                    <a:pt x="331241" y="335800"/>
                  </a:lnTo>
                  <a:lnTo>
                    <a:pt x="345084" y="380365"/>
                  </a:lnTo>
                  <a:lnTo>
                    <a:pt x="351434" y="429387"/>
                  </a:lnTo>
                  <a:lnTo>
                    <a:pt x="353529" y="475195"/>
                  </a:lnTo>
                  <a:lnTo>
                    <a:pt x="353758" y="513448"/>
                  </a:lnTo>
                  <a:lnTo>
                    <a:pt x="358444" y="567956"/>
                  </a:lnTo>
                  <a:lnTo>
                    <a:pt x="367563" y="597065"/>
                  </a:lnTo>
                  <a:lnTo>
                    <a:pt x="378269" y="608761"/>
                  </a:lnTo>
                  <a:lnTo>
                    <a:pt x="389204" y="610984"/>
                  </a:lnTo>
                  <a:lnTo>
                    <a:pt x="408813" y="604634"/>
                  </a:lnTo>
                  <a:lnTo>
                    <a:pt x="428663" y="584847"/>
                  </a:lnTo>
                  <a:lnTo>
                    <a:pt x="444360" y="550570"/>
                  </a:lnTo>
                  <a:lnTo>
                    <a:pt x="451472" y="500761"/>
                  </a:lnTo>
                  <a:lnTo>
                    <a:pt x="453174" y="448906"/>
                  </a:lnTo>
                  <a:lnTo>
                    <a:pt x="457009" y="392607"/>
                  </a:lnTo>
                  <a:lnTo>
                    <a:pt x="464400" y="336486"/>
                  </a:lnTo>
                  <a:lnTo>
                    <a:pt x="476770" y="285165"/>
                  </a:lnTo>
                  <a:lnTo>
                    <a:pt x="480034" y="275678"/>
                  </a:lnTo>
                  <a:lnTo>
                    <a:pt x="483565" y="266611"/>
                  </a:lnTo>
                  <a:lnTo>
                    <a:pt x="487375" y="258025"/>
                  </a:lnTo>
                  <a:lnTo>
                    <a:pt x="515493" y="203644"/>
                  </a:lnTo>
                  <a:lnTo>
                    <a:pt x="532549" y="155892"/>
                  </a:lnTo>
                  <a:lnTo>
                    <a:pt x="536422" y="105854"/>
                  </a:lnTo>
                  <a:close/>
                </a:path>
              </a:pathLst>
            </a:custGeom>
            <a:solidFill>
              <a:srgbClr val="009CD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8" name="object 34">
              <a:extLst>
                <a:ext uri="{FF2B5EF4-FFF2-40B4-BE49-F238E27FC236}">
                  <a16:creationId xmlns:a16="http://schemas.microsoft.com/office/drawing/2014/main" id="{EE963E91-DD2A-8AAB-E4FE-6781FAD9AD85}"/>
                </a:ext>
              </a:extLst>
            </p:cNvPr>
            <p:cNvSpPr/>
            <p:nvPr/>
          </p:nvSpPr>
          <p:spPr>
            <a:xfrm>
              <a:off x="702110" y="4310543"/>
              <a:ext cx="239395" cy="320675"/>
            </a:xfrm>
            <a:custGeom>
              <a:avLst/>
              <a:gdLst/>
              <a:ahLst/>
              <a:cxnLst/>
              <a:rect l="l" t="t" r="r" b="b"/>
              <a:pathLst>
                <a:path w="239394" h="320675">
                  <a:moveTo>
                    <a:pt x="119557" y="0"/>
                  </a:moveTo>
                  <a:lnTo>
                    <a:pt x="81492" y="12197"/>
                  </a:lnTo>
                  <a:lnTo>
                    <a:pt x="57026" y="43854"/>
                  </a:lnTo>
                  <a:lnTo>
                    <a:pt x="43067" y="87568"/>
                  </a:lnTo>
                  <a:lnTo>
                    <a:pt x="36523" y="135937"/>
                  </a:lnTo>
                  <a:lnTo>
                    <a:pt x="34302" y="181559"/>
                  </a:lnTo>
                  <a:lnTo>
                    <a:pt x="33997" y="222529"/>
                  </a:lnTo>
                  <a:lnTo>
                    <a:pt x="29301" y="277034"/>
                  </a:lnTo>
                  <a:lnTo>
                    <a:pt x="20194" y="306147"/>
                  </a:lnTo>
                  <a:lnTo>
                    <a:pt x="9489" y="317832"/>
                  </a:lnTo>
                  <a:lnTo>
                    <a:pt x="0" y="320052"/>
                  </a:lnTo>
                  <a:lnTo>
                    <a:pt x="19557" y="316889"/>
                  </a:lnTo>
                  <a:lnTo>
                    <a:pt x="39339" y="301350"/>
                  </a:lnTo>
                  <a:lnTo>
                    <a:pt x="55105" y="263786"/>
                  </a:lnTo>
                  <a:lnTo>
                    <a:pt x="62611" y="194551"/>
                  </a:lnTo>
                  <a:lnTo>
                    <a:pt x="67640" y="117976"/>
                  </a:lnTo>
                  <a:lnTo>
                    <a:pt x="78749" y="66562"/>
                  </a:lnTo>
                  <a:lnTo>
                    <a:pt x="96025" y="37658"/>
                  </a:lnTo>
                  <a:lnTo>
                    <a:pt x="119557" y="28613"/>
                  </a:lnTo>
                  <a:lnTo>
                    <a:pt x="143078" y="37658"/>
                  </a:lnTo>
                  <a:lnTo>
                    <a:pt x="160354" y="66562"/>
                  </a:lnTo>
                  <a:lnTo>
                    <a:pt x="171466" y="117976"/>
                  </a:lnTo>
                  <a:lnTo>
                    <a:pt x="176491" y="194551"/>
                  </a:lnTo>
                  <a:lnTo>
                    <a:pt x="183987" y="263781"/>
                  </a:lnTo>
                  <a:lnTo>
                    <a:pt x="199753" y="301345"/>
                  </a:lnTo>
                  <a:lnTo>
                    <a:pt x="219541" y="316888"/>
                  </a:lnTo>
                  <a:lnTo>
                    <a:pt x="239102" y="320052"/>
                  </a:lnTo>
                  <a:lnTo>
                    <a:pt x="229609" y="317832"/>
                  </a:lnTo>
                  <a:lnTo>
                    <a:pt x="218897" y="306147"/>
                  </a:lnTo>
                  <a:lnTo>
                    <a:pt x="209784" y="277034"/>
                  </a:lnTo>
                  <a:lnTo>
                    <a:pt x="205092" y="222529"/>
                  </a:lnTo>
                  <a:lnTo>
                    <a:pt x="204863" y="184289"/>
                  </a:lnTo>
                  <a:lnTo>
                    <a:pt x="202774" y="138471"/>
                  </a:lnTo>
                  <a:lnTo>
                    <a:pt x="196417" y="89436"/>
                  </a:lnTo>
                  <a:lnTo>
                    <a:pt x="182575" y="44881"/>
                  </a:lnTo>
                  <a:lnTo>
                    <a:pt x="158028" y="12503"/>
                  </a:lnTo>
                  <a:lnTo>
                    <a:pt x="119557" y="0"/>
                  </a:lnTo>
                  <a:close/>
                </a:path>
              </a:pathLst>
            </a:custGeom>
            <a:solidFill>
              <a:srgbClr val="A5CF4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sp>
          <p:nvSpPr>
            <p:cNvPr id="29" name="object 35">
              <a:extLst>
                <a:ext uri="{FF2B5EF4-FFF2-40B4-BE49-F238E27FC236}">
                  <a16:creationId xmlns:a16="http://schemas.microsoft.com/office/drawing/2014/main" id="{3D90836B-8248-527C-D86C-E01975484875}"/>
                </a:ext>
              </a:extLst>
            </p:cNvPr>
            <p:cNvSpPr/>
            <p:nvPr/>
          </p:nvSpPr>
          <p:spPr>
            <a:xfrm>
              <a:off x="740698" y="4031752"/>
              <a:ext cx="161925" cy="49530"/>
            </a:xfrm>
            <a:custGeom>
              <a:avLst/>
              <a:gdLst/>
              <a:ahLst/>
              <a:cxnLst/>
              <a:rect l="l" t="t" r="r" b="b"/>
              <a:pathLst>
                <a:path w="161925" h="49529">
                  <a:moveTo>
                    <a:pt x="161899" y="0"/>
                  </a:moveTo>
                  <a:lnTo>
                    <a:pt x="123385" y="8626"/>
                  </a:lnTo>
                  <a:lnTo>
                    <a:pt x="80967" y="13947"/>
                  </a:lnTo>
                  <a:lnTo>
                    <a:pt x="73187" y="13702"/>
                  </a:lnTo>
                  <a:lnTo>
                    <a:pt x="20633" y="4940"/>
                  </a:lnTo>
                  <a:lnTo>
                    <a:pt x="0" y="0"/>
                  </a:lnTo>
                  <a:lnTo>
                    <a:pt x="14159" y="9269"/>
                  </a:lnTo>
                  <a:lnTo>
                    <a:pt x="33532" y="25996"/>
                  </a:lnTo>
                  <a:lnTo>
                    <a:pt x="56380" y="42019"/>
                  </a:lnTo>
                  <a:lnTo>
                    <a:pt x="80962" y="49174"/>
                  </a:lnTo>
                  <a:lnTo>
                    <a:pt x="105544" y="42019"/>
                  </a:lnTo>
                  <a:lnTo>
                    <a:pt x="128389" y="25996"/>
                  </a:lnTo>
                  <a:lnTo>
                    <a:pt x="147754" y="9269"/>
                  </a:lnTo>
                  <a:lnTo>
                    <a:pt x="161899" y="0"/>
                  </a:lnTo>
                  <a:close/>
                </a:path>
              </a:pathLst>
            </a:custGeom>
            <a:solidFill>
              <a:srgbClr val="0066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A0B187C8-016E-6262-E7C8-DCB0E9D7FA39}"/>
              </a:ext>
            </a:extLst>
          </p:cNvPr>
          <p:cNvPicPr>
            <a:picLocks noChangeAspect="1"/>
          </p:cNvPicPr>
          <p:nvPr/>
        </p:nvPicPr>
        <p:blipFill rotWithShape="1">
          <a:blip r:embed="rId10"/>
          <a:srcRect l="6793" r="4474"/>
          <a:stretch/>
        </p:blipFill>
        <p:spPr>
          <a:xfrm>
            <a:off x="6426722" y="2716698"/>
            <a:ext cx="5019344" cy="1555808"/>
          </a:xfrm>
          <a:prstGeom prst="rect">
            <a:avLst/>
          </a:prstGeom>
          <a:ln>
            <a:solidFill>
              <a:schemeClr val="accent1"/>
            </a:solid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353F6A5D-0661-D3AC-BF76-4DEB5BC24E0D}"/>
              </a:ext>
            </a:extLst>
          </p:cNvPr>
          <p:cNvPicPr>
            <a:picLocks noChangeAspect="1"/>
          </p:cNvPicPr>
          <p:nvPr/>
        </p:nvPicPr>
        <p:blipFill rotWithShape="1">
          <a:blip r:embed="rId11"/>
          <a:srcRect l="6878" r="4242"/>
          <a:stretch/>
        </p:blipFill>
        <p:spPr>
          <a:xfrm>
            <a:off x="6426722" y="4488917"/>
            <a:ext cx="4990515" cy="1555808"/>
          </a:xfrm>
          <a:prstGeom prst="rect">
            <a:avLst/>
          </a:prstGeom>
          <a:ln>
            <a:solidFill>
              <a:schemeClr val="accent1"/>
            </a:solidFill>
          </a:ln>
          <a:effectLst>
            <a:outerShdw blurRad="50800" dist="38100" dir="2700000" algn="tl" rotWithShape="0">
              <a:prstClr val="black">
                <a:alpha val="40000"/>
              </a:prstClr>
            </a:outerShdw>
          </a:effectLst>
        </p:spPr>
      </p:pic>
      <p:sp>
        <p:nvSpPr>
          <p:cNvPr id="4" name="Explosion: 14 Points 3">
            <a:extLst>
              <a:ext uri="{FF2B5EF4-FFF2-40B4-BE49-F238E27FC236}">
                <a16:creationId xmlns:a16="http://schemas.microsoft.com/office/drawing/2014/main" id="{5B9274A8-FF9B-E9DD-8E3C-2BDD83361F13}"/>
              </a:ext>
            </a:extLst>
          </p:cNvPr>
          <p:cNvSpPr/>
          <p:nvPr/>
        </p:nvSpPr>
        <p:spPr>
          <a:xfrm>
            <a:off x="2905184" y="5076643"/>
            <a:ext cx="3038876" cy="1555808"/>
          </a:xfrm>
          <a:prstGeom prst="irregularSeal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r>
              <a:rPr kumimoji="0" lang="en-US" sz="1092" b="0" i="1" u="none" strike="noStrike" kern="1200" cap="none" spc="0" normalizeH="0" baseline="0" noProof="0" dirty="0">
                <a:ln>
                  <a:noFill/>
                </a:ln>
                <a:solidFill>
                  <a:srgbClr val="086B7D"/>
                </a:solidFill>
                <a:effectLst/>
                <a:uLnTx/>
                <a:uFillTx/>
                <a:latin typeface="Arial"/>
                <a:ea typeface="+mn-ea"/>
                <a:cs typeface="+mn-cs"/>
              </a:rPr>
              <a:t>52 unique NM providers added in the last 6 months!</a:t>
            </a:r>
          </a:p>
        </p:txBody>
      </p:sp>
      <p:pic>
        <p:nvPicPr>
          <p:cNvPr id="44" name="Audio 43">
            <a:hlinkClick r:id="" action="ppaction://media"/>
            <a:extLst>
              <a:ext uri="{FF2B5EF4-FFF2-40B4-BE49-F238E27FC236}">
                <a16:creationId xmlns:a16="http://schemas.microsoft.com/office/drawing/2014/main" id="{B7850D9F-1023-F373-4715-BBD0863AE91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1121994" y="5334317"/>
            <a:ext cx="1555809" cy="1555809"/>
          </a:xfrm>
          <a:prstGeom prst="ellipse">
            <a:avLst/>
          </a:prstGeom>
        </p:spPr>
      </p:pic>
    </p:spTree>
    <p:extLst>
      <p:ext uri="{BB962C8B-B14F-4D97-AF65-F5344CB8AC3E}">
        <p14:creationId xmlns:p14="http://schemas.microsoft.com/office/powerpoint/2010/main" val="1024509283"/>
      </p:ext>
    </p:extLst>
  </p:cSld>
  <p:clrMapOvr>
    <a:masterClrMapping/>
  </p:clrMapOvr>
  <mc:AlternateContent xmlns:mc="http://schemas.openxmlformats.org/markup-compatibility/2006" xmlns:p14="http://schemas.microsoft.com/office/powerpoint/2010/main">
    <mc:Choice Requires="p14">
      <p:transition spd="med" p14:dur="700" advTm="26887">
        <p:fade/>
      </p:transition>
    </mc:Choice>
    <mc:Fallback xmlns="">
      <p:transition spd="med" advTm="26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A85B77-BA76-66C7-DF60-DBB5BA977DCC}"/>
              </a:ext>
            </a:extLst>
          </p:cNvPr>
          <p:cNvSpPr/>
          <p:nvPr/>
        </p:nvSpPr>
        <p:spPr>
          <a:xfrm>
            <a:off x="6286500" y="1714499"/>
            <a:ext cx="5308603" cy="3793855"/>
          </a:xfrm>
          <a:prstGeom prst="rect">
            <a:avLst/>
          </a:prstGeom>
          <a:solidFill>
            <a:schemeClr val="accent5">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2" name="Title 1">
            <a:extLst>
              <a:ext uri="{FF2B5EF4-FFF2-40B4-BE49-F238E27FC236}">
                <a16:creationId xmlns:a16="http://schemas.microsoft.com/office/drawing/2014/main" id="{1D06EB8D-3DD2-6EEF-0087-DD175DDA0A3A}"/>
              </a:ext>
            </a:extLst>
          </p:cNvPr>
          <p:cNvSpPr>
            <a:spLocks noGrp="1"/>
          </p:cNvSpPr>
          <p:nvPr>
            <p:ph type="title"/>
          </p:nvPr>
        </p:nvSpPr>
        <p:spPr/>
        <p:txBody>
          <a:bodyPr/>
          <a:lstStyle/>
          <a:p>
            <a:r>
              <a:rPr lang="en-US"/>
              <a:t>Directory that helps identify improved health </a:t>
            </a:r>
            <a:br>
              <a:rPr lang="en-US"/>
            </a:br>
            <a:r>
              <a:rPr lang="en-US"/>
              <a:t>outcome focused providers</a:t>
            </a:r>
          </a:p>
        </p:txBody>
      </p:sp>
      <p:pic>
        <p:nvPicPr>
          <p:cNvPr id="4" name="Picture 3" descr="A green and white computer screen with a black background&#10;&#10;Description automatically generated">
            <a:extLst>
              <a:ext uri="{FF2B5EF4-FFF2-40B4-BE49-F238E27FC236}">
                <a16:creationId xmlns:a16="http://schemas.microsoft.com/office/drawing/2014/main" id="{E87723C6-51DF-3754-E75A-7C5CF498F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8917" y="470538"/>
            <a:ext cx="2596183" cy="879108"/>
          </a:xfrm>
          <a:prstGeom prst="rect">
            <a:avLst/>
          </a:prstGeom>
        </p:spPr>
      </p:pic>
      <p:graphicFrame>
        <p:nvGraphicFramePr>
          <p:cNvPr id="6" name="Table 5">
            <a:extLst>
              <a:ext uri="{FF2B5EF4-FFF2-40B4-BE49-F238E27FC236}">
                <a16:creationId xmlns:a16="http://schemas.microsoft.com/office/drawing/2014/main" id="{34DCCA7A-9B3A-341D-A76D-123B626DB906}"/>
              </a:ext>
            </a:extLst>
          </p:cNvPr>
          <p:cNvGraphicFramePr>
            <a:graphicFrameLocks noGrp="1"/>
          </p:cNvGraphicFramePr>
          <p:nvPr/>
        </p:nvGraphicFramePr>
        <p:xfrm>
          <a:off x="990600" y="2657348"/>
          <a:ext cx="4914901" cy="2593956"/>
        </p:xfrm>
        <a:graphic>
          <a:graphicData uri="http://schemas.openxmlformats.org/drawingml/2006/table">
            <a:tbl>
              <a:tblPr firstRow="1" bandRow="1">
                <a:tableStyleId>{5C22544A-7EE6-4342-B048-85BDC9FD1C3A}</a:tableStyleId>
              </a:tblPr>
              <a:tblGrid>
                <a:gridCol w="1851743">
                  <a:extLst>
                    <a:ext uri="{9D8B030D-6E8A-4147-A177-3AD203B41FA5}">
                      <a16:colId xmlns:a16="http://schemas.microsoft.com/office/drawing/2014/main" val="3764063653"/>
                    </a:ext>
                  </a:extLst>
                </a:gridCol>
                <a:gridCol w="1531579">
                  <a:extLst>
                    <a:ext uri="{9D8B030D-6E8A-4147-A177-3AD203B41FA5}">
                      <a16:colId xmlns:a16="http://schemas.microsoft.com/office/drawing/2014/main" val="1031192991"/>
                    </a:ext>
                  </a:extLst>
                </a:gridCol>
                <a:gridCol w="1531579">
                  <a:extLst>
                    <a:ext uri="{9D8B030D-6E8A-4147-A177-3AD203B41FA5}">
                      <a16:colId xmlns:a16="http://schemas.microsoft.com/office/drawing/2014/main" val="2129231394"/>
                    </a:ext>
                  </a:extLst>
                </a:gridCol>
              </a:tblGrid>
              <a:tr h="432326">
                <a:tc>
                  <a:txBody>
                    <a:bodyPr/>
                    <a:lstStyle/>
                    <a:p>
                      <a:r>
                        <a:rPr lang="en-US" sz="1000">
                          <a:solidFill>
                            <a:schemeClr val="accent3"/>
                          </a:solidFill>
                        </a:rPr>
                        <a:t>City</a:t>
                      </a:r>
                    </a:p>
                  </a:txBody>
                  <a:tcPr marL="64008" marR="640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000">
                          <a:solidFill>
                            <a:schemeClr val="accent3"/>
                          </a:solidFill>
                        </a:rPr>
                        <a:t>All Providers</a:t>
                      </a:r>
                    </a:p>
                    <a:p>
                      <a:pPr algn="ctr"/>
                      <a:r>
                        <a:rPr lang="en-US" sz="1000">
                          <a:solidFill>
                            <a:schemeClr val="accent3"/>
                          </a:solidFill>
                        </a:rPr>
                        <a:t>within 25 miles</a:t>
                      </a:r>
                    </a:p>
                  </a:txBody>
                  <a:tcPr marL="64008" marR="640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000">
                          <a:solidFill>
                            <a:schemeClr val="accent3"/>
                          </a:solidFill>
                        </a:rPr>
                        <a:t>SpotLite Providers</a:t>
                      </a:r>
                      <a:br>
                        <a:rPr lang="en-US" sz="1000">
                          <a:solidFill>
                            <a:schemeClr val="accent3"/>
                          </a:solidFill>
                        </a:rPr>
                      </a:br>
                      <a:r>
                        <a:rPr lang="en-US" sz="1000">
                          <a:solidFill>
                            <a:schemeClr val="accent3"/>
                          </a:solidFill>
                        </a:rPr>
                        <a:t>within 25 miles</a:t>
                      </a:r>
                    </a:p>
                  </a:txBody>
                  <a:tcPr marL="64008" marR="64008"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249346736"/>
                  </a:ext>
                </a:extLst>
              </a:tr>
              <a:tr h="432326">
                <a:tc>
                  <a:txBody>
                    <a:bodyPr/>
                    <a:lstStyle/>
                    <a:p>
                      <a:pPr marL="0" marR="0" lvl="0" indent="0" algn="l" defTabSz="5544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Arial"/>
                          <a:ea typeface="+mn-ea"/>
                          <a:cs typeface="+mn-cs"/>
                        </a:rPr>
                        <a:t>Albuquerque, NM (ZIP 87111)</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solidFill>
                            <a:schemeClr val="tx2"/>
                          </a:solidFill>
                        </a:rPr>
                        <a:t>1,593</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a:solidFill>
                            <a:schemeClr val="tx2"/>
                          </a:solidFill>
                        </a:rPr>
                        <a:t>349</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55120799"/>
                  </a:ext>
                </a:extLst>
              </a:tr>
              <a:tr h="432326">
                <a:tc>
                  <a:txBody>
                    <a:bodyPr/>
                    <a:lstStyle/>
                    <a:p>
                      <a:pPr marL="0" marR="0" lvl="0" indent="0" algn="l" defTabSz="5544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Arial"/>
                          <a:ea typeface="+mn-ea"/>
                          <a:cs typeface="+mn-cs"/>
                        </a:rPr>
                        <a:t>Rio Rancho, NM (ZIP 87124)</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a:solidFill>
                            <a:schemeClr val="tx2"/>
                          </a:solidFill>
                        </a:rPr>
                        <a:t>1,169</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a:solidFill>
                            <a:schemeClr val="tx2"/>
                          </a:solidFill>
                        </a:rPr>
                        <a:t>343</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12878668"/>
                  </a:ext>
                </a:extLst>
              </a:tr>
              <a:tr h="432326">
                <a:tc>
                  <a:txBody>
                    <a:bodyPr/>
                    <a:lstStyle/>
                    <a:p>
                      <a:pPr marL="0" marR="0" lvl="0" indent="0" algn="l" defTabSz="5544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Arial"/>
                          <a:ea typeface="+mn-ea"/>
                          <a:cs typeface="+mn-cs"/>
                        </a:rPr>
                        <a:t>Alamogordo, NM (ZIP 88310)</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a:solidFill>
                            <a:schemeClr val="tx2"/>
                          </a:solidFill>
                        </a:rPr>
                        <a:t>28</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a:solidFill>
                            <a:schemeClr val="tx2"/>
                          </a:solidFill>
                        </a:rPr>
                        <a:t>4</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5100614"/>
                  </a:ext>
                </a:extLst>
              </a:tr>
              <a:tr h="432326">
                <a:tc>
                  <a:txBody>
                    <a:bodyPr/>
                    <a:lstStyle/>
                    <a:p>
                      <a:pPr marL="0" marR="0" lvl="0" indent="0" algn="l" defTabSz="5544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Arial"/>
                          <a:ea typeface="+mn-ea"/>
                          <a:cs typeface="+mn-cs"/>
                        </a:rPr>
                        <a:t>Hobbs, NM (ZIP 88240)</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dirty="0">
                          <a:solidFill>
                            <a:schemeClr val="tx2"/>
                          </a:solidFill>
                        </a:rPr>
                        <a:t>13</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000">
                          <a:solidFill>
                            <a:schemeClr val="tx2"/>
                          </a:solidFill>
                        </a:rPr>
                        <a:t>1</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3350432"/>
                  </a:ext>
                </a:extLst>
              </a:tr>
              <a:tr h="432326">
                <a:tc>
                  <a:txBody>
                    <a:bodyPr/>
                    <a:lstStyle/>
                    <a:p>
                      <a:pPr marL="0" marR="0" lvl="0" indent="0" algn="l" defTabSz="55446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Arial"/>
                          <a:ea typeface="+mn-ea"/>
                          <a:cs typeface="+mn-cs"/>
                        </a:rPr>
                        <a:t>Portales, NM (ZIP 88130)</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a:solidFill>
                            <a:schemeClr val="tx2"/>
                          </a:solidFill>
                        </a:rPr>
                        <a:t>49</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000" dirty="0">
                          <a:solidFill>
                            <a:schemeClr val="tx2"/>
                          </a:solidFill>
                        </a:rPr>
                        <a:t>7</a:t>
                      </a:r>
                    </a:p>
                  </a:txBody>
                  <a:tcPr marL="64008" marR="6400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23372566"/>
                  </a:ext>
                </a:extLst>
              </a:tr>
            </a:tbl>
          </a:graphicData>
        </a:graphic>
      </p:graphicFrame>
      <p:grpSp>
        <p:nvGrpSpPr>
          <p:cNvPr id="7" name="Group 6">
            <a:extLst>
              <a:ext uri="{FF2B5EF4-FFF2-40B4-BE49-F238E27FC236}">
                <a16:creationId xmlns:a16="http://schemas.microsoft.com/office/drawing/2014/main" id="{829853CF-629C-B476-61D0-578F32448CC4}"/>
              </a:ext>
            </a:extLst>
          </p:cNvPr>
          <p:cNvGrpSpPr/>
          <p:nvPr/>
        </p:nvGrpSpPr>
        <p:grpSpPr>
          <a:xfrm>
            <a:off x="6792364" y="2064453"/>
            <a:ext cx="4296874" cy="3100838"/>
            <a:chOff x="6099915" y="1110756"/>
            <a:chExt cx="5442822" cy="3927810"/>
          </a:xfrm>
        </p:grpSpPr>
        <p:sp>
          <p:nvSpPr>
            <p:cNvPr id="8" name="Rectangle: Rounded Corners 7">
              <a:extLst>
                <a:ext uri="{FF2B5EF4-FFF2-40B4-BE49-F238E27FC236}">
                  <a16:creationId xmlns:a16="http://schemas.microsoft.com/office/drawing/2014/main" id="{9EBE12EF-08F3-CC6F-4286-EEA4868039F5}"/>
                </a:ext>
              </a:extLst>
            </p:cNvPr>
            <p:cNvSpPr/>
            <p:nvPr/>
          </p:nvSpPr>
          <p:spPr>
            <a:xfrm rot="16200000">
              <a:off x="6978396" y="501964"/>
              <a:ext cx="3681046" cy="5203431"/>
            </a:xfrm>
            <a:prstGeom prst="roundRect">
              <a:avLst>
                <a:gd name="adj" fmla="val 64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FF66396F-7C61-1541-90F8-A433C4585569}"/>
                </a:ext>
              </a:extLst>
            </p:cNvPr>
            <p:cNvGrpSpPr/>
            <p:nvPr/>
          </p:nvGrpSpPr>
          <p:grpSpPr>
            <a:xfrm>
              <a:off x="6099915" y="1110756"/>
              <a:ext cx="5442822" cy="3927810"/>
              <a:chOff x="6099915" y="1110756"/>
              <a:chExt cx="5442822" cy="3927810"/>
            </a:xfrm>
          </p:grpSpPr>
          <p:pic>
            <p:nvPicPr>
              <p:cNvPr id="10" name="Picture 9">
                <a:extLst>
                  <a:ext uri="{FF2B5EF4-FFF2-40B4-BE49-F238E27FC236}">
                    <a16:creationId xmlns:a16="http://schemas.microsoft.com/office/drawing/2014/main" id="{80CCFEFC-57F0-BD5C-F014-CE15560356D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16286" y="1360774"/>
                <a:ext cx="4614209" cy="3492580"/>
              </a:xfrm>
              <a:prstGeom prst="rect">
                <a:avLst/>
              </a:prstGeom>
              <a:effectLst/>
            </p:spPr>
          </p:pic>
          <p:pic>
            <p:nvPicPr>
              <p:cNvPr id="11" name="Picture 10">
                <a:extLst>
                  <a:ext uri="{FF2B5EF4-FFF2-40B4-BE49-F238E27FC236}">
                    <a16:creationId xmlns:a16="http://schemas.microsoft.com/office/drawing/2014/main" id="{F2D14DBE-D7B1-1FBE-777D-73A77C590E22}"/>
                  </a:ext>
                </a:extLst>
              </p:cNvPr>
              <p:cNvPicPr>
                <a:picLocks noChangeAspect="1"/>
              </p:cNvPicPr>
              <p:nvPr/>
            </p:nvPicPr>
            <p:blipFill>
              <a:blip r:embed="rId8"/>
              <a:srcRect/>
              <a:stretch>
                <a:fillRect/>
              </a:stretch>
            </p:blipFill>
            <p:spPr>
              <a:xfrm rot="16200000">
                <a:off x="6857421" y="353250"/>
                <a:ext cx="3927810" cy="5442822"/>
              </a:xfrm>
              <a:custGeom>
                <a:avLst/>
                <a:gdLst>
                  <a:gd name="connsiteX0" fmla="*/ 280969 w 3680460"/>
                  <a:gd name="connsiteY0" fmla="*/ 185166 h 5100066"/>
                  <a:gd name="connsiteX1" fmla="*/ 178308 w 3680460"/>
                  <a:gd name="connsiteY1" fmla="*/ 287827 h 5100066"/>
                  <a:gd name="connsiteX2" fmla="*/ 178308 w 3680460"/>
                  <a:gd name="connsiteY2" fmla="*/ 4821383 h 5100066"/>
                  <a:gd name="connsiteX3" fmla="*/ 280969 w 3680460"/>
                  <a:gd name="connsiteY3" fmla="*/ 4924044 h 5100066"/>
                  <a:gd name="connsiteX4" fmla="*/ 3392633 w 3680460"/>
                  <a:gd name="connsiteY4" fmla="*/ 4924044 h 5100066"/>
                  <a:gd name="connsiteX5" fmla="*/ 3495294 w 3680460"/>
                  <a:gd name="connsiteY5" fmla="*/ 4821383 h 5100066"/>
                  <a:gd name="connsiteX6" fmla="*/ 3495294 w 3680460"/>
                  <a:gd name="connsiteY6" fmla="*/ 287827 h 5100066"/>
                  <a:gd name="connsiteX7" fmla="*/ 3392633 w 3680460"/>
                  <a:gd name="connsiteY7" fmla="*/ 185166 h 5100066"/>
                  <a:gd name="connsiteX8" fmla="*/ 0 w 3680460"/>
                  <a:gd name="connsiteY8" fmla="*/ 0 h 5100066"/>
                  <a:gd name="connsiteX9" fmla="*/ 3680460 w 3680460"/>
                  <a:gd name="connsiteY9" fmla="*/ 0 h 5100066"/>
                  <a:gd name="connsiteX10" fmla="*/ 3680460 w 3680460"/>
                  <a:gd name="connsiteY10" fmla="*/ 5100066 h 5100066"/>
                  <a:gd name="connsiteX11" fmla="*/ 0 w 3680460"/>
                  <a:gd name="connsiteY11" fmla="*/ 5100066 h 510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0460" h="5100066">
                    <a:moveTo>
                      <a:pt x="280969" y="185166"/>
                    </a:moveTo>
                    <a:cubicBezTo>
                      <a:pt x="224271" y="185166"/>
                      <a:pt x="178308" y="231129"/>
                      <a:pt x="178308" y="287827"/>
                    </a:cubicBezTo>
                    <a:lnTo>
                      <a:pt x="178308" y="4821383"/>
                    </a:lnTo>
                    <a:cubicBezTo>
                      <a:pt x="178308" y="4878081"/>
                      <a:pt x="224271" y="4924044"/>
                      <a:pt x="280969" y="4924044"/>
                    </a:cubicBezTo>
                    <a:lnTo>
                      <a:pt x="3392633" y="4924044"/>
                    </a:lnTo>
                    <a:cubicBezTo>
                      <a:pt x="3449331" y="4924044"/>
                      <a:pt x="3495294" y="4878081"/>
                      <a:pt x="3495294" y="4821383"/>
                    </a:cubicBezTo>
                    <a:lnTo>
                      <a:pt x="3495294" y="287827"/>
                    </a:lnTo>
                    <a:cubicBezTo>
                      <a:pt x="3495294" y="231129"/>
                      <a:pt x="3449331" y="185166"/>
                      <a:pt x="3392633" y="185166"/>
                    </a:cubicBezTo>
                    <a:close/>
                    <a:moveTo>
                      <a:pt x="0" y="0"/>
                    </a:moveTo>
                    <a:lnTo>
                      <a:pt x="3680460" y="0"/>
                    </a:lnTo>
                    <a:lnTo>
                      <a:pt x="3680460" y="5100066"/>
                    </a:lnTo>
                    <a:lnTo>
                      <a:pt x="0" y="5100066"/>
                    </a:lnTo>
                    <a:close/>
                  </a:path>
                </a:pathLst>
              </a:custGeom>
            </p:spPr>
          </p:pic>
        </p:grpSp>
      </p:grpSp>
      <p:sp>
        <p:nvSpPr>
          <p:cNvPr id="3" name="Rectangle 2">
            <a:extLst>
              <a:ext uri="{FF2B5EF4-FFF2-40B4-BE49-F238E27FC236}">
                <a16:creationId xmlns:a16="http://schemas.microsoft.com/office/drawing/2014/main" id="{4BD0CCB1-3114-0F1B-09AE-3F9997B74B2A}"/>
              </a:ext>
            </a:extLst>
          </p:cNvPr>
          <p:cNvSpPr/>
          <p:nvPr/>
        </p:nvSpPr>
        <p:spPr>
          <a:xfrm flipH="1">
            <a:off x="596896" y="1714499"/>
            <a:ext cx="5689603" cy="685800"/>
          </a:xfrm>
          <a:prstGeom prst="rect">
            <a:avLst/>
          </a:prstGeom>
          <a:solidFill>
            <a:schemeClr val="accent1"/>
          </a:solidFill>
          <a:ln w="25400" cap="flat" cmpd="sng" algn="ctr">
            <a:noFill/>
            <a:prstDash val="solid"/>
          </a:ln>
          <a:effectLst/>
        </p:spPr>
        <p:txBody>
          <a:bodyPr wrap="square" lIns="374904" tIns="45720" rIns="91440" bIns="45720" rtlCol="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stStyle>
          <a:p>
            <a:pPr marL="0" marR="0" lvl="0" indent="0" algn="l" defTabSz="685784"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12" name="Rectangle 11">
            <a:extLst>
              <a:ext uri="{FF2B5EF4-FFF2-40B4-BE49-F238E27FC236}">
                <a16:creationId xmlns:a16="http://schemas.microsoft.com/office/drawing/2014/main" id="{E58C6F66-9880-852C-C47F-0499CA16CAB4}"/>
              </a:ext>
            </a:extLst>
          </p:cNvPr>
          <p:cNvSpPr/>
          <p:nvPr/>
        </p:nvSpPr>
        <p:spPr>
          <a:xfrm>
            <a:off x="990600" y="1811178"/>
            <a:ext cx="4902196" cy="492443"/>
          </a:xfrm>
          <a:prstGeom prst="rect">
            <a:avLst/>
          </a:prstGeom>
        </p:spPr>
        <p:txBody>
          <a:bodyPr wrap="square" lIns="0" tIns="0" rIns="0" bIns="0" anchor="ctr" anchorCtr="0">
            <a:spAutoFit/>
          </a:bodyPr>
          <a:lstStyle/>
          <a:p>
            <a:pPr marL="0" marR="0" lvl="0" indent="0" algn="l" defTabSz="554387" rtl="0" eaLnBrk="1" fontAlgn="auto" latinLnBrk="0" hangingPunct="1">
              <a:lnSpc>
                <a:spcPct val="100000"/>
              </a:lnSpc>
              <a:spcBef>
                <a:spcPts val="180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Employees can locate </a:t>
            </a:r>
            <a:r>
              <a:rPr kumimoji="0" lang="en-US" sz="1600" b="1" i="0" u="none" strike="noStrike" kern="1200" cap="none" spc="0" normalizeH="0" baseline="0" noProof="0" err="1">
                <a:ln>
                  <a:noFill/>
                </a:ln>
                <a:solidFill>
                  <a:srgbClr val="FFFFFF"/>
                </a:solidFill>
                <a:effectLst/>
                <a:uLnTx/>
                <a:uFillTx/>
                <a:latin typeface="Arial"/>
                <a:ea typeface="+mn-ea"/>
                <a:cs typeface="Arial" panose="020B0604020202020204" pitchFamily="34" charset="0"/>
              </a:rPr>
              <a:t>SpotLite</a:t>
            </a:r>
            <a:r>
              <a:rPr kumimoji="0" lang="en-US"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 providers in their </a:t>
            </a:r>
            <a:br>
              <a:rPr kumimoji="0" lang="en-US"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br>
            <a:r>
              <a:rPr kumimoji="0" lang="en-US" sz="16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area through our Find a Dentist online tool</a:t>
            </a:r>
          </a:p>
        </p:txBody>
      </p:sp>
      <p:pic>
        <p:nvPicPr>
          <p:cNvPr id="17" name="Audio 16">
            <a:hlinkClick r:id="" action="ppaction://media"/>
            <a:extLst>
              <a:ext uri="{FF2B5EF4-FFF2-40B4-BE49-F238E27FC236}">
                <a16:creationId xmlns:a16="http://schemas.microsoft.com/office/drawing/2014/main" id="{4608E19C-88BF-23F7-EC77-D518C8EEDCD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545108" y="5211108"/>
            <a:ext cx="1564595" cy="1564595"/>
          </a:xfrm>
          <a:prstGeom prst="ellipse">
            <a:avLst/>
          </a:prstGeom>
        </p:spPr>
      </p:pic>
    </p:spTree>
    <p:extLst>
      <p:ext uri="{BB962C8B-B14F-4D97-AF65-F5344CB8AC3E}">
        <p14:creationId xmlns:p14="http://schemas.microsoft.com/office/powerpoint/2010/main" val="1866095851"/>
      </p:ext>
    </p:extLst>
  </p:cSld>
  <p:clrMapOvr>
    <a:masterClrMapping/>
  </p:clrMapOvr>
  <mc:AlternateContent xmlns:mc="http://schemas.openxmlformats.org/markup-compatibility/2006" xmlns:p14="http://schemas.microsoft.com/office/powerpoint/2010/main">
    <mc:Choice Requires="p14">
      <p:transition spd="med" p14:dur="700" advTm="28579">
        <p:fade/>
      </p:transition>
    </mc:Choice>
    <mc:Fallback xmlns="">
      <p:transition spd="med" advTm="28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6950BFC3-D8DA-4A85-94F7-54DA5524770B}">
      <p188:commentRel xmlns:p188="http://schemas.microsoft.com/office/powerpoint/2018/8/main"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5539-0203-009A-6F9E-754D0BE964F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22ACC0-31F0-8283-29A3-2921BB65FC99}"/>
              </a:ext>
            </a:extLst>
          </p:cNvPr>
          <p:cNvPicPr>
            <a:picLocks noChangeAspect="1"/>
          </p:cNvPicPr>
          <p:nvPr/>
        </p:nvPicPr>
        <p:blipFill>
          <a:blip r:embed="rId6">
            <a:extLst>
              <a:ext uri="{28A0092B-C50C-407E-A947-70E740481C1C}">
                <a14:useLocalDpi xmlns:a14="http://schemas.microsoft.com/office/drawing/2010/main" val="0"/>
              </a:ext>
            </a:extLst>
          </a:blip>
          <a:srcRect l="20320" t="7454" r="46348" b="1"/>
          <a:stretch>
            <a:fillRect/>
          </a:stretch>
        </p:blipFill>
        <p:spPr>
          <a:xfrm>
            <a:off x="0" y="38"/>
            <a:ext cx="4000500" cy="6247618"/>
          </a:xfrm>
          <a:prstGeom prst="rect">
            <a:avLst/>
          </a:prstGeom>
        </p:spPr>
      </p:pic>
      <p:sp>
        <p:nvSpPr>
          <p:cNvPr id="5" name="Rectangle 4">
            <a:extLst>
              <a:ext uri="{FF2B5EF4-FFF2-40B4-BE49-F238E27FC236}">
                <a16:creationId xmlns:a16="http://schemas.microsoft.com/office/drawing/2014/main" id="{F86A75A1-0D9C-E3EC-D49F-4E4EFFA6DCBE}"/>
              </a:ext>
            </a:extLst>
          </p:cNvPr>
          <p:cNvSpPr>
            <a:spLocks/>
          </p:cNvSpPr>
          <p:nvPr/>
        </p:nvSpPr>
        <p:spPr>
          <a:xfrm>
            <a:off x="-3" y="39"/>
            <a:ext cx="4000504" cy="6247618"/>
          </a:xfrm>
          <a:prstGeom prst="rect">
            <a:avLst/>
          </a:prstGeom>
          <a:gradFill>
            <a:gsLst>
              <a:gs pos="100000">
                <a:schemeClr val="accent1">
                  <a:lumMod val="50000"/>
                  <a:alpha val="50000"/>
                </a:schemeClr>
              </a:gs>
              <a:gs pos="0">
                <a:schemeClr val="accent1">
                  <a:lumMod val="50000"/>
                  <a:alpha val="80000"/>
                </a:schemeClr>
              </a:gs>
              <a:gs pos="54000">
                <a:schemeClr val="accent1">
                  <a:lumMod val="50000"/>
                  <a:alpha val="65000"/>
                </a:schemeClr>
              </a:gs>
            </a:gsLst>
            <a:lin ang="0" scaled="0"/>
          </a:gradFill>
        </p:spPr>
        <p:txBody>
          <a:bodyPr/>
          <a:lstStyle/>
          <a:p>
            <a:pPr marL="0" marR="0" lvl="0" indent="0" algn="l" defTabSz="554387" rtl="0" eaLnBrk="1" fontAlgn="auto" latinLnBrk="0" hangingPunct="1">
              <a:lnSpc>
                <a:spcPct val="90000"/>
              </a:lnSpc>
              <a:spcBef>
                <a:spcPts val="607"/>
              </a:spcBef>
              <a:spcAft>
                <a:spcPts val="0"/>
              </a:spcAft>
              <a:buClrTx/>
              <a:buSzTx/>
              <a:buFontTx/>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p:txBody>
      </p:sp>
      <p:sp>
        <p:nvSpPr>
          <p:cNvPr id="40" name="Text Placeholder 39">
            <a:extLst>
              <a:ext uri="{FF2B5EF4-FFF2-40B4-BE49-F238E27FC236}">
                <a16:creationId xmlns:a16="http://schemas.microsoft.com/office/drawing/2014/main" id="{67853DEF-9BDE-7CEF-885A-5A6F1C3211A9}"/>
              </a:ext>
            </a:extLst>
          </p:cNvPr>
          <p:cNvSpPr>
            <a:spLocks noGrp="1"/>
          </p:cNvSpPr>
          <p:nvPr>
            <p:ph type="body" sz="quarter" idx="10"/>
          </p:nvPr>
        </p:nvSpPr>
        <p:spPr>
          <a:xfrm>
            <a:off x="596896" y="775132"/>
            <a:ext cx="2799606" cy="4708981"/>
          </a:xfrm>
        </p:spPr>
        <p:txBody>
          <a:bodyPr>
            <a:noAutofit/>
          </a:bodyPr>
          <a:lstStyle/>
          <a:p>
            <a:r>
              <a:rPr lang="en-US" sz="3600"/>
              <a:t>Getting a </a:t>
            </a:r>
          </a:p>
          <a:p>
            <a:r>
              <a:rPr lang="en-US" sz="3600"/>
              <a:t>pre-treatment estimate is fast and easy!</a:t>
            </a:r>
          </a:p>
        </p:txBody>
      </p:sp>
      <p:sp>
        <p:nvSpPr>
          <p:cNvPr id="2" name="Rectangle 1">
            <a:extLst>
              <a:ext uri="{FF2B5EF4-FFF2-40B4-BE49-F238E27FC236}">
                <a16:creationId xmlns:a16="http://schemas.microsoft.com/office/drawing/2014/main" id="{5A32377C-280D-061B-49E0-19070F2BAE6E}"/>
              </a:ext>
            </a:extLst>
          </p:cNvPr>
          <p:cNvSpPr/>
          <p:nvPr/>
        </p:nvSpPr>
        <p:spPr>
          <a:xfrm>
            <a:off x="292652" y="292100"/>
            <a:ext cx="3415195" cy="5955556"/>
          </a:xfrm>
          <a:custGeom>
            <a:avLst/>
            <a:gdLst>
              <a:gd name="connsiteX0" fmla="*/ 0 w 3415195"/>
              <a:gd name="connsiteY0" fmla="*/ 0 h 5955556"/>
              <a:gd name="connsiteX1" fmla="*/ 3415195 w 3415195"/>
              <a:gd name="connsiteY1" fmla="*/ 0 h 5955556"/>
              <a:gd name="connsiteX2" fmla="*/ 3415195 w 3415195"/>
              <a:gd name="connsiteY2" fmla="*/ 5955556 h 5955556"/>
              <a:gd name="connsiteX3" fmla="*/ 0 w 3415195"/>
              <a:gd name="connsiteY3" fmla="*/ 5955556 h 5955556"/>
              <a:gd name="connsiteX4" fmla="*/ 0 w 3415195"/>
              <a:gd name="connsiteY4" fmla="*/ 0 h 5955556"/>
              <a:gd name="connsiteX0" fmla="*/ 0 w 3415195"/>
              <a:gd name="connsiteY0" fmla="*/ 0 h 5969552"/>
              <a:gd name="connsiteX1" fmla="*/ 3415195 w 3415195"/>
              <a:gd name="connsiteY1" fmla="*/ 0 h 5969552"/>
              <a:gd name="connsiteX2" fmla="*/ 3415195 w 3415195"/>
              <a:gd name="connsiteY2" fmla="*/ 5955556 h 5969552"/>
              <a:gd name="connsiteX3" fmla="*/ 1625600 w 3415195"/>
              <a:gd name="connsiteY3" fmla="*/ 5969552 h 5969552"/>
              <a:gd name="connsiteX4" fmla="*/ 0 w 3415195"/>
              <a:gd name="connsiteY4" fmla="*/ 5955556 h 5969552"/>
              <a:gd name="connsiteX5" fmla="*/ 0 w 3415195"/>
              <a:gd name="connsiteY5" fmla="*/ 0 h 5969552"/>
              <a:gd name="connsiteX0" fmla="*/ 1625600 w 3415195"/>
              <a:gd name="connsiteY0" fmla="*/ 5969552 h 6060992"/>
              <a:gd name="connsiteX1" fmla="*/ 0 w 3415195"/>
              <a:gd name="connsiteY1" fmla="*/ 5955556 h 6060992"/>
              <a:gd name="connsiteX2" fmla="*/ 0 w 3415195"/>
              <a:gd name="connsiteY2" fmla="*/ 0 h 6060992"/>
              <a:gd name="connsiteX3" fmla="*/ 3415195 w 3415195"/>
              <a:gd name="connsiteY3" fmla="*/ 0 h 6060992"/>
              <a:gd name="connsiteX4" fmla="*/ 3415195 w 3415195"/>
              <a:gd name="connsiteY4" fmla="*/ 5955556 h 6060992"/>
              <a:gd name="connsiteX5" fmla="*/ 1717040 w 3415195"/>
              <a:gd name="connsiteY5" fmla="*/ 6060992 h 6060992"/>
              <a:gd name="connsiteX0" fmla="*/ 1625600 w 3415195"/>
              <a:gd name="connsiteY0" fmla="*/ 5969552 h 5969552"/>
              <a:gd name="connsiteX1" fmla="*/ 0 w 3415195"/>
              <a:gd name="connsiteY1" fmla="*/ 5955556 h 5969552"/>
              <a:gd name="connsiteX2" fmla="*/ 0 w 3415195"/>
              <a:gd name="connsiteY2" fmla="*/ 0 h 5969552"/>
              <a:gd name="connsiteX3" fmla="*/ 3415195 w 3415195"/>
              <a:gd name="connsiteY3" fmla="*/ 0 h 5969552"/>
              <a:gd name="connsiteX4" fmla="*/ 3415195 w 3415195"/>
              <a:gd name="connsiteY4" fmla="*/ 5955556 h 5969552"/>
              <a:gd name="connsiteX0" fmla="*/ 0 w 3415195"/>
              <a:gd name="connsiteY0" fmla="*/ 5955556 h 5955556"/>
              <a:gd name="connsiteX1" fmla="*/ 0 w 3415195"/>
              <a:gd name="connsiteY1" fmla="*/ 0 h 5955556"/>
              <a:gd name="connsiteX2" fmla="*/ 3415195 w 3415195"/>
              <a:gd name="connsiteY2" fmla="*/ 0 h 5955556"/>
              <a:gd name="connsiteX3" fmla="*/ 3415195 w 3415195"/>
              <a:gd name="connsiteY3" fmla="*/ 5955556 h 5955556"/>
            </a:gdLst>
            <a:ahLst/>
            <a:cxnLst>
              <a:cxn ang="0">
                <a:pos x="connsiteX0" y="connsiteY0"/>
              </a:cxn>
              <a:cxn ang="0">
                <a:pos x="connsiteX1" y="connsiteY1"/>
              </a:cxn>
              <a:cxn ang="0">
                <a:pos x="connsiteX2" y="connsiteY2"/>
              </a:cxn>
              <a:cxn ang="0">
                <a:pos x="connsiteX3" y="connsiteY3"/>
              </a:cxn>
            </a:cxnLst>
            <a:rect l="l" t="t" r="r" b="b"/>
            <a:pathLst>
              <a:path w="3415195" h="5955556">
                <a:moveTo>
                  <a:pt x="0" y="5955556"/>
                </a:moveTo>
                <a:lnTo>
                  <a:pt x="0" y="0"/>
                </a:lnTo>
                <a:lnTo>
                  <a:pt x="3415195" y="0"/>
                </a:lnTo>
                <a:lnTo>
                  <a:pt x="3415195" y="5955556"/>
                </a:ln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7B3A4107-B721-BE53-CE7A-250594661758}"/>
              </a:ext>
            </a:extLst>
          </p:cNvPr>
          <p:cNvGrpSpPr/>
          <p:nvPr/>
        </p:nvGrpSpPr>
        <p:grpSpPr>
          <a:xfrm>
            <a:off x="4597398" y="544710"/>
            <a:ext cx="6997706" cy="2041074"/>
            <a:chOff x="4597394" y="2128138"/>
            <a:chExt cx="6997706" cy="2041074"/>
          </a:xfrm>
        </p:grpSpPr>
        <p:sp>
          <p:nvSpPr>
            <p:cNvPr id="20" name="Text Placeholder 15">
              <a:extLst>
                <a:ext uri="{FF2B5EF4-FFF2-40B4-BE49-F238E27FC236}">
                  <a16:creationId xmlns:a16="http://schemas.microsoft.com/office/drawing/2014/main" id="{A9880134-B604-B0DD-2C0A-D3153B4D17CE}"/>
                </a:ext>
              </a:extLst>
            </p:cNvPr>
            <p:cNvSpPr txBox="1">
              <a:spLocks/>
            </p:cNvSpPr>
            <p:nvPr/>
          </p:nvSpPr>
          <p:spPr>
            <a:xfrm>
              <a:off x="4597394" y="2445920"/>
              <a:ext cx="6997706" cy="1723292"/>
            </a:xfrm>
            <a:prstGeom prst="rect">
              <a:avLst/>
            </a:prstGeom>
          </p:spPr>
          <p:txBody>
            <a:bodyPr lIns="0" tIns="0" rIns="0" bIns="0">
              <a:spAutoFit/>
            </a:bodyPr>
            <a:lstStyle>
              <a:lvl1pPr marL="138615" indent="-138615" algn="l" defTabSz="554463" rtl="0" eaLnBrk="1" latinLnBrk="0" hangingPunct="1">
                <a:lnSpc>
                  <a:spcPct val="90000"/>
                </a:lnSpc>
                <a:spcBef>
                  <a:spcPts val="607"/>
                </a:spcBef>
                <a:buFont typeface="Arial" panose="020B0604020202020204" pitchFamily="34" charset="0"/>
                <a:buChar char="•"/>
                <a:defRPr sz="1698" kern="1200">
                  <a:solidFill>
                    <a:schemeClr val="tx1"/>
                  </a:solidFill>
                  <a:latin typeface="+mn-lt"/>
                  <a:ea typeface="+mn-ea"/>
                  <a:cs typeface="+mn-cs"/>
                </a:defRPr>
              </a:lvl1pPr>
              <a:lvl2pPr marL="415848" indent="-138615" algn="l" defTabSz="554463"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078" indent="-138615" algn="l" defTabSz="554463" rtl="0" eaLnBrk="1" latinLnBrk="0" hangingPunct="1">
                <a:lnSpc>
                  <a:spcPct val="90000"/>
                </a:lnSpc>
                <a:spcBef>
                  <a:spcPts val="303"/>
                </a:spcBef>
                <a:buFont typeface="Arial" panose="020B0604020202020204" pitchFamily="34" charset="0"/>
                <a:buChar char="•"/>
                <a:defRPr sz="1212" kern="1200">
                  <a:solidFill>
                    <a:schemeClr val="tx1"/>
                  </a:solidFill>
                  <a:latin typeface="+mn-lt"/>
                  <a:ea typeface="+mn-ea"/>
                  <a:cs typeface="+mn-cs"/>
                </a:defRPr>
              </a:lvl3pPr>
              <a:lvl4pPr marL="970311"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42"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r>
                <a:rPr kumimoji="0" lang="en-US" sz="1698" b="1" i="0" u="none" strike="noStrike" kern="1200" cap="none" spc="0" normalizeH="0" baseline="0" noProof="0">
                  <a:ln>
                    <a:noFill/>
                  </a:ln>
                  <a:solidFill>
                    <a:srgbClr val="000000"/>
                  </a:solidFill>
                  <a:effectLst/>
                  <a:uLnTx/>
                  <a:uFillTx/>
                  <a:latin typeface="Arial"/>
                  <a:ea typeface="+mn-ea"/>
                  <a:cs typeface="+mn-cs"/>
                </a:rPr>
                <a:t>MetLife suggests you request a pre-treatment estimate before having certain complex dental services performed, such as crowns, bridges, dentures or periodontal work (typically those that will cost over $300), so that you can appropriately budget for the service or discuss what potential alternative treatment options may be available, if necessary. </a:t>
              </a: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endParaRPr kumimoji="0" lang="en-US" sz="1698" b="1" i="0" u="none" strike="noStrike" kern="1200" cap="none" spc="0" normalizeH="0" baseline="0" noProof="0">
                <a:ln>
                  <a:noFill/>
                </a:ln>
                <a:solidFill>
                  <a:srgbClr val="000000"/>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74E7E1CB-D0A6-AEF3-C7DF-C475A5CF5232}"/>
                </a:ext>
              </a:extLst>
            </p:cNvPr>
            <p:cNvCxnSpPr>
              <a:cxnSpLocks/>
            </p:cNvCxnSpPr>
            <p:nvPr/>
          </p:nvCxnSpPr>
          <p:spPr>
            <a:xfrm>
              <a:off x="4597394" y="2128138"/>
              <a:ext cx="6997706" cy="0"/>
            </a:xfrm>
            <a:prstGeom prst="line">
              <a:avLst/>
            </a:prstGeom>
            <a:noFill/>
            <a:ln w="12700" cap="flat" cmpd="sng" algn="ctr">
              <a:solidFill>
                <a:schemeClr val="bg1">
                  <a:lumMod val="75000"/>
                </a:schemeClr>
              </a:solidFill>
              <a:prstDash val="solid"/>
              <a:miter lim="800000"/>
            </a:ln>
            <a:effectLst/>
          </p:spPr>
        </p:cxnSp>
      </p:grpSp>
      <p:sp>
        <p:nvSpPr>
          <p:cNvPr id="9" name="Text Placeholder 15">
            <a:extLst>
              <a:ext uri="{FF2B5EF4-FFF2-40B4-BE49-F238E27FC236}">
                <a16:creationId xmlns:a16="http://schemas.microsoft.com/office/drawing/2014/main" id="{0D4147D2-BF10-38CD-4D41-3B5BA97E9849}"/>
              </a:ext>
            </a:extLst>
          </p:cNvPr>
          <p:cNvSpPr txBox="1">
            <a:spLocks/>
          </p:cNvSpPr>
          <p:nvPr/>
        </p:nvSpPr>
        <p:spPr>
          <a:xfrm>
            <a:off x="4597398" y="2903565"/>
            <a:ext cx="6997706" cy="2736647"/>
          </a:xfrm>
          <a:prstGeom prst="rect">
            <a:avLst/>
          </a:prstGeom>
        </p:spPr>
        <p:txBody>
          <a:bodyPr lIns="0" tIns="0" rIns="0" bIns="0">
            <a:spAutoFit/>
          </a:bodyPr>
          <a:lstStyle>
            <a:lvl1pPr marL="138615" indent="-138615" algn="l" defTabSz="554463" rtl="0" eaLnBrk="1" latinLnBrk="0" hangingPunct="1">
              <a:lnSpc>
                <a:spcPct val="90000"/>
              </a:lnSpc>
              <a:spcBef>
                <a:spcPts val="607"/>
              </a:spcBef>
              <a:buFont typeface="Arial" panose="020B0604020202020204" pitchFamily="34" charset="0"/>
              <a:buChar char="•"/>
              <a:defRPr sz="1698" kern="1200">
                <a:solidFill>
                  <a:schemeClr val="tx1"/>
                </a:solidFill>
                <a:latin typeface="+mn-lt"/>
                <a:ea typeface="+mn-ea"/>
                <a:cs typeface="+mn-cs"/>
              </a:defRPr>
            </a:lvl1pPr>
            <a:lvl2pPr marL="415848" indent="-138615" algn="l" defTabSz="554463"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078" indent="-138615" algn="l" defTabSz="554463" rtl="0" eaLnBrk="1" latinLnBrk="0" hangingPunct="1">
              <a:lnSpc>
                <a:spcPct val="90000"/>
              </a:lnSpc>
              <a:spcBef>
                <a:spcPts val="303"/>
              </a:spcBef>
              <a:buFont typeface="Arial" panose="020B0604020202020204" pitchFamily="34" charset="0"/>
              <a:buChar char="•"/>
              <a:defRPr sz="1212" kern="1200">
                <a:solidFill>
                  <a:schemeClr val="tx1"/>
                </a:solidFill>
                <a:latin typeface="+mn-lt"/>
                <a:ea typeface="+mn-ea"/>
                <a:cs typeface="+mn-cs"/>
              </a:defRPr>
            </a:lvl3pPr>
            <a:lvl4pPr marL="970311"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542"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773"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005"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236"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467" indent="-138615" algn="l" defTabSz="554463"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a:lstStyle>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endParaRPr kumimoji="0" lang="en-US" sz="1698" b="1" i="0" u="none" strike="noStrike" kern="1200" cap="none" spc="0" normalizeH="0" baseline="0" noProof="0">
              <a:ln>
                <a:noFill/>
              </a:ln>
              <a:solidFill>
                <a:srgbClr val="000000"/>
              </a:solidFill>
              <a:effectLst/>
              <a:uLnTx/>
              <a:uFillTx/>
              <a:latin typeface="Arial"/>
              <a:ea typeface="+mn-ea"/>
              <a:cs typeface="+mn-cs"/>
            </a:endParaRP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r>
              <a:rPr kumimoji="0" lang="en-US" sz="1698" b="0" i="0" u="none" strike="noStrike" kern="1200" cap="none" spc="0" normalizeH="0" baseline="0" noProof="0">
                <a:ln>
                  <a:noFill/>
                </a:ln>
                <a:solidFill>
                  <a:srgbClr val="000000"/>
                </a:solidFill>
                <a:effectLst/>
                <a:uLnTx/>
                <a:uFillTx/>
                <a:latin typeface="Arial"/>
                <a:ea typeface="+mn-ea"/>
                <a:cs typeface="+mn-cs"/>
              </a:rPr>
              <a:t>Requesting a pre-treatment estimate is like submitting a claim before the dental procedure or service has taken place. The process is simple, and it gives you important information about what services are covered and at what level benefits may be payable. </a:t>
            </a: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endParaRPr kumimoji="0" lang="en-US" sz="1698"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554463" rtl="0" eaLnBrk="1" fontAlgn="auto" latinLnBrk="0" hangingPunct="1">
              <a:lnSpc>
                <a:spcPct val="90000"/>
              </a:lnSpc>
              <a:spcBef>
                <a:spcPts val="607"/>
              </a:spcBef>
              <a:spcAft>
                <a:spcPts val="0"/>
              </a:spcAft>
              <a:buClrTx/>
              <a:buSzTx/>
              <a:buFont typeface="Arial" panose="020B0604020202020204" pitchFamily="34" charset="0"/>
              <a:buNone/>
              <a:tabLst/>
              <a:defRPr/>
            </a:pPr>
            <a:r>
              <a:rPr kumimoji="0" lang="en-US" sz="1698" b="0" i="0" u="none" strike="noStrike" kern="1200" cap="none" spc="0" normalizeH="0" baseline="0" noProof="0">
                <a:ln>
                  <a:noFill/>
                </a:ln>
                <a:solidFill>
                  <a:srgbClr val="000000"/>
                </a:solidFill>
                <a:effectLst/>
                <a:uLnTx/>
                <a:uFillTx/>
                <a:latin typeface="Arial"/>
                <a:ea typeface="+mn-ea"/>
                <a:cs typeface="+mn-cs"/>
              </a:rPr>
              <a:t>Your dentist can find out what your plan may pay and what your out-of-pocket expense may be while you are still in the office.</a:t>
            </a:r>
            <a:endParaRPr kumimoji="0" lang="en-US" sz="1400" b="0" i="0" u="none" strike="noStrike" kern="1200" cap="none" spc="0" normalizeH="0" baseline="0" noProof="0">
              <a:ln>
                <a:noFill/>
              </a:ln>
              <a:solidFill>
                <a:srgbClr val="333333"/>
              </a:solidFill>
              <a:effectLst/>
              <a:uLnTx/>
              <a:uFillTx/>
              <a:latin typeface="Arial"/>
              <a:ea typeface="+mn-ea"/>
              <a:cs typeface="Arial"/>
              <a:sym typeface="Arial"/>
            </a:endParaRPr>
          </a:p>
        </p:txBody>
      </p:sp>
      <p:cxnSp>
        <p:nvCxnSpPr>
          <p:cNvPr id="11" name="Straight Connector 10">
            <a:extLst>
              <a:ext uri="{FF2B5EF4-FFF2-40B4-BE49-F238E27FC236}">
                <a16:creationId xmlns:a16="http://schemas.microsoft.com/office/drawing/2014/main" id="{C5A899D7-8872-AE47-A41C-04F7F1F376A1}"/>
              </a:ext>
            </a:extLst>
          </p:cNvPr>
          <p:cNvCxnSpPr>
            <a:cxnSpLocks/>
          </p:cNvCxnSpPr>
          <p:nvPr/>
        </p:nvCxnSpPr>
        <p:spPr>
          <a:xfrm>
            <a:off x="4597398" y="2767210"/>
            <a:ext cx="6997706" cy="0"/>
          </a:xfrm>
          <a:prstGeom prst="line">
            <a:avLst/>
          </a:prstGeom>
          <a:noFill/>
          <a:ln w="12700" cap="flat" cmpd="sng" algn="ctr">
            <a:solidFill>
              <a:schemeClr val="bg1">
                <a:lumMod val="75000"/>
              </a:schemeClr>
            </a:solidFill>
            <a:prstDash val="solid"/>
            <a:miter lim="800000"/>
          </a:ln>
          <a:effectLst/>
        </p:spPr>
      </p:cxnSp>
      <p:cxnSp>
        <p:nvCxnSpPr>
          <p:cNvPr id="19" name="Straight Connector 18">
            <a:extLst>
              <a:ext uri="{FF2B5EF4-FFF2-40B4-BE49-F238E27FC236}">
                <a16:creationId xmlns:a16="http://schemas.microsoft.com/office/drawing/2014/main" id="{1EF57B87-27E9-31B2-D555-3CBED4DB3990}"/>
              </a:ext>
            </a:extLst>
          </p:cNvPr>
          <p:cNvCxnSpPr>
            <a:cxnSpLocks/>
          </p:cNvCxnSpPr>
          <p:nvPr/>
        </p:nvCxnSpPr>
        <p:spPr>
          <a:xfrm>
            <a:off x="4597398" y="4684910"/>
            <a:ext cx="6997706" cy="0"/>
          </a:xfrm>
          <a:prstGeom prst="line">
            <a:avLst/>
          </a:prstGeom>
          <a:noFill/>
          <a:ln w="12700" cap="flat" cmpd="sng" algn="ctr">
            <a:solidFill>
              <a:schemeClr val="bg1">
                <a:lumMod val="75000"/>
              </a:schemeClr>
            </a:solidFill>
            <a:prstDash val="solid"/>
            <a:miter lim="800000"/>
          </a:ln>
          <a:effectLst/>
        </p:spPr>
      </p:cxnSp>
      <p:pic>
        <p:nvPicPr>
          <p:cNvPr id="13" name="Audio 12">
            <a:hlinkClick r:id="" action="ppaction://media"/>
            <a:extLst>
              <a:ext uri="{FF2B5EF4-FFF2-40B4-BE49-F238E27FC236}">
                <a16:creationId xmlns:a16="http://schemas.microsoft.com/office/drawing/2014/main" id="{2BE4215C-4663-6B96-E4D4-5E511A1726A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18750" t="-118750" r="-118750" b="-118750"/>
          <a:stretch>
            <a:fillRect/>
          </a:stretch>
        </p:blipFill>
        <p:spPr>
          <a:xfrm>
            <a:off x="10386410" y="5052410"/>
            <a:ext cx="1723293" cy="1723293"/>
          </a:xfrm>
          <a:prstGeom prst="ellipse">
            <a:avLst/>
          </a:prstGeom>
        </p:spPr>
      </p:pic>
    </p:spTree>
    <p:custDataLst>
      <p:tags r:id="rId1"/>
    </p:custDataLst>
    <p:extLst>
      <p:ext uri="{BB962C8B-B14F-4D97-AF65-F5344CB8AC3E}">
        <p14:creationId xmlns:p14="http://schemas.microsoft.com/office/powerpoint/2010/main" val="3837389675"/>
      </p:ext>
    </p:extLst>
  </p:cSld>
  <p:clrMapOvr>
    <a:masterClrMapping/>
  </p:clrMapOvr>
  <mc:AlternateContent xmlns:mc="http://schemas.openxmlformats.org/markup-compatibility/2006" xmlns:p14="http://schemas.microsoft.com/office/powerpoint/2010/main">
    <mc:Choice Requires="p14">
      <p:transition spd="med" p14:dur="700" advTm="18512">
        <p:fade/>
      </p:transition>
    </mc:Choice>
    <mc:Fallback xmlns="">
      <p:transition spd="med" advTm="18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82FE9-0264-7823-EFFB-DC2F60B30764}"/>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E338AD75-DB91-8B8E-5C81-1A566E6FD779}"/>
              </a:ext>
            </a:extLst>
          </p:cNvPr>
          <p:cNvSpPr/>
          <p:nvPr/>
        </p:nvSpPr>
        <p:spPr>
          <a:xfrm>
            <a:off x="248185" y="3344845"/>
            <a:ext cx="4174383" cy="2739122"/>
          </a:xfrm>
          <a:prstGeom prst="rect">
            <a:avLst/>
          </a:prstGeom>
          <a:solidFill>
            <a:schemeClr val="accent1"/>
          </a:solidFill>
          <a:ln w="25400" cap="flat" cmpd="sng" algn="ctr">
            <a:noFill/>
            <a:prstDash val="solid"/>
          </a:ln>
          <a:effectLst/>
        </p:spPr>
        <p:txBody>
          <a:bodyPr wrap="square" lIns="393192" tIns="365760" rIns="393192" bIns="91440" rtlCol="0" anchor="t" anchorCtr="0">
            <a:normAutofit/>
          </a:bodyPr>
          <a:lstStyle/>
          <a:p>
            <a:pPr marL="0" marR="0" lvl="0" indent="0" algn="ctr" defTabSz="68578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12" name="Freeform: Shape 11">
            <a:extLst>
              <a:ext uri="{FF2B5EF4-FFF2-40B4-BE49-F238E27FC236}">
                <a16:creationId xmlns:a16="http://schemas.microsoft.com/office/drawing/2014/main" id="{38135CCC-F137-63E1-4181-CA6815F529E0}"/>
              </a:ext>
            </a:extLst>
          </p:cNvPr>
          <p:cNvSpPr/>
          <p:nvPr/>
        </p:nvSpPr>
        <p:spPr>
          <a:xfrm flipH="1" flipV="1">
            <a:off x="0" y="115762"/>
            <a:ext cx="12192000" cy="2969051"/>
          </a:xfrm>
          <a:custGeom>
            <a:avLst/>
            <a:gdLst>
              <a:gd name="connsiteX0" fmla="*/ 12192000 w 12192000"/>
              <a:gd name="connsiteY0" fmla="*/ 2969051 h 2969051"/>
              <a:gd name="connsiteX1" fmla="*/ 0 w 12192000"/>
              <a:gd name="connsiteY1" fmla="*/ 2969051 h 2969051"/>
              <a:gd name="connsiteX2" fmla="*/ 0 w 12192000"/>
              <a:gd name="connsiteY2" fmla="*/ 966479 h 2969051"/>
              <a:gd name="connsiteX3" fmla="*/ 0 w 12192000"/>
              <a:gd name="connsiteY3" fmla="*/ 0 h 2969051"/>
              <a:gd name="connsiteX4" fmla="*/ 9977130 w 12192000"/>
              <a:gd name="connsiteY4" fmla="*/ 657413 h 2969051"/>
              <a:gd name="connsiteX5" fmla="*/ 10289257 w 12192000"/>
              <a:gd name="connsiteY5" fmla="*/ 631801 h 2969051"/>
              <a:gd name="connsiteX6" fmla="*/ 12192000 w 12192000"/>
              <a:gd name="connsiteY6" fmla="*/ 186419 h 296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969051">
                <a:moveTo>
                  <a:pt x="12192000" y="2969051"/>
                </a:moveTo>
                <a:lnTo>
                  <a:pt x="0" y="2969051"/>
                </a:lnTo>
                <a:lnTo>
                  <a:pt x="0" y="966479"/>
                </a:lnTo>
                <a:lnTo>
                  <a:pt x="0" y="0"/>
                </a:lnTo>
                <a:lnTo>
                  <a:pt x="9977130" y="657413"/>
                </a:lnTo>
                <a:cubicBezTo>
                  <a:pt x="10082669" y="664256"/>
                  <a:pt x="10189136" y="655521"/>
                  <a:pt x="10289257" y="631801"/>
                </a:cubicBezTo>
                <a:lnTo>
                  <a:pt x="12192000" y="186419"/>
                </a:lnTo>
                <a:close/>
              </a:path>
            </a:pathLst>
          </a:custGeom>
          <a:solidFill>
            <a:schemeClr val="accent1">
              <a:alpha val="50000"/>
            </a:schemeClr>
          </a:solidFill>
          <a:ln w="9525" cap="flat">
            <a:noFill/>
            <a:prstDash val="solid"/>
            <a:miter/>
          </a:ln>
        </p:spPr>
        <p:txBody>
          <a:bodyPr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741E9A2D-F38D-911F-87E0-AC67A2A0BE88}"/>
              </a:ext>
            </a:extLst>
          </p:cNvPr>
          <p:cNvSpPr/>
          <p:nvPr/>
        </p:nvSpPr>
        <p:spPr>
          <a:xfrm flipH="1" flipV="1">
            <a:off x="0" y="0"/>
            <a:ext cx="12192000" cy="2991678"/>
          </a:xfrm>
          <a:custGeom>
            <a:avLst/>
            <a:gdLst>
              <a:gd name="connsiteX0" fmla="*/ 12192000 w 12192000"/>
              <a:gd name="connsiteY0" fmla="*/ 3014158 h 3014158"/>
              <a:gd name="connsiteX1" fmla="*/ 0 w 12192000"/>
              <a:gd name="connsiteY1" fmla="*/ 3014158 h 3014158"/>
              <a:gd name="connsiteX2" fmla="*/ 0 w 12192000"/>
              <a:gd name="connsiteY2" fmla="*/ 2969051 h 3014158"/>
              <a:gd name="connsiteX3" fmla="*/ 0 w 12192000"/>
              <a:gd name="connsiteY3" fmla="*/ 2299040 h 3014158"/>
              <a:gd name="connsiteX4" fmla="*/ 0 w 12192000"/>
              <a:gd name="connsiteY4" fmla="*/ 1332561 h 3014158"/>
              <a:gd name="connsiteX5" fmla="*/ 0 w 12192000"/>
              <a:gd name="connsiteY5" fmla="*/ 1261283 h 3014158"/>
              <a:gd name="connsiteX6" fmla="*/ 0 w 12192000"/>
              <a:gd name="connsiteY6" fmla="*/ 966479 h 3014158"/>
              <a:gd name="connsiteX7" fmla="*/ 0 w 12192000"/>
              <a:gd name="connsiteY7" fmla="*/ 0 h 3014158"/>
              <a:gd name="connsiteX8" fmla="*/ 9932177 w 12192000"/>
              <a:gd name="connsiteY8" fmla="*/ 844012 h 3014158"/>
              <a:gd name="connsiteX9" fmla="*/ 10328832 w 12192000"/>
              <a:gd name="connsiteY9" fmla="*/ 802591 h 3014158"/>
              <a:gd name="connsiteX10" fmla="*/ 12192000 w 12192000"/>
              <a:gd name="connsiteY10" fmla="*/ 240336 h 301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014158">
                <a:moveTo>
                  <a:pt x="12192000" y="3014158"/>
                </a:moveTo>
                <a:lnTo>
                  <a:pt x="0" y="3014158"/>
                </a:lnTo>
                <a:lnTo>
                  <a:pt x="0" y="2969051"/>
                </a:lnTo>
                <a:lnTo>
                  <a:pt x="0" y="2299040"/>
                </a:lnTo>
                <a:lnTo>
                  <a:pt x="0" y="1332561"/>
                </a:lnTo>
                <a:lnTo>
                  <a:pt x="0" y="1261283"/>
                </a:lnTo>
                <a:lnTo>
                  <a:pt x="0" y="966479"/>
                </a:lnTo>
                <a:lnTo>
                  <a:pt x="0" y="0"/>
                </a:lnTo>
                <a:lnTo>
                  <a:pt x="9932177" y="844012"/>
                </a:lnTo>
                <a:cubicBezTo>
                  <a:pt x="10067477" y="855194"/>
                  <a:pt x="10204691" y="840865"/>
                  <a:pt x="10328832" y="802591"/>
                </a:cubicBezTo>
                <a:lnTo>
                  <a:pt x="12192000" y="240336"/>
                </a:lnTo>
                <a:close/>
              </a:path>
            </a:pathLst>
          </a:custGeom>
          <a:gradFill>
            <a:gsLst>
              <a:gs pos="0">
                <a:schemeClr val="accent1"/>
              </a:gs>
              <a:gs pos="70000">
                <a:schemeClr val="accent1">
                  <a:lumMod val="75000"/>
                </a:schemeClr>
              </a:gs>
              <a:gs pos="100000">
                <a:schemeClr val="accent1">
                  <a:lumMod val="50000"/>
                </a:schemeClr>
              </a:gs>
            </a:gsLst>
            <a:lin ang="5400000" scaled="1"/>
          </a:gradFill>
          <a:ln w="9525" cap="flat">
            <a:noFill/>
            <a:prstDash val="solid"/>
            <a:miter/>
          </a:ln>
        </p:spPr>
        <p:txBody>
          <a:bodyPr wrap="square" rtlCol="0" anchor="ctr">
            <a:no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16">
            <a:extLst>
              <a:ext uri="{FF2B5EF4-FFF2-40B4-BE49-F238E27FC236}">
                <a16:creationId xmlns:a16="http://schemas.microsoft.com/office/drawing/2014/main" id="{866BE1AD-9B01-CE0E-C4FC-0E25BF4980DD}"/>
              </a:ext>
            </a:extLst>
          </p:cNvPr>
          <p:cNvSpPr/>
          <p:nvPr/>
        </p:nvSpPr>
        <p:spPr>
          <a:xfrm>
            <a:off x="248186" y="214344"/>
            <a:ext cx="11695629" cy="2777334"/>
          </a:xfrm>
          <a:custGeom>
            <a:avLst/>
            <a:gdLst>
              <a:gd name="connsiteX0" fmla="*/ 0 w 11695629"/>
              <a:gd name="connsiteY0" fmla="*/ 0 h 2340645"/>
              <a:gd name="connsiteX1" fmla="*/ 11695629 w 11695629"/>
              <a:gd name="connsiteY1" fmla="*/ 0 h 2340645"/>
              <a:gd name="connsiteX2" fmla="*/ 11695629 w 11695629"/>
              <a:gd name="connsiteY2" fmla="*/ 2340645 h 2340645"/>
              <a:gd name="connsiteX3" fmla="*/ 0 w 11695629"/>
              <a:gd name="connsiteY3" fmla="*/ 2340645 h 2340645"/>
              <a:gd name="connsiteX4" fmla="*/ 0 w 11695629"/>
              <a:gd name="connsiteY4" fmla="*/ 0 h 2340645"/>
              <a:gd name="connsiteX0" fmla="*/ 0 w 11698649"/>
              <a:gd name="connsiteY0" fmla="*/ 0 h 2340645"/>
              <a:gd name="connsiteX1" fmla="*/ 11695629 w 11698649"/>
              <a:gd name="connsiteY1" fmla="*/ 0 h 2340645"/>
              <a:gd name="connsiteX2" fmla="*/ 11698649 w 11698649"/>
              <a:gd name="connsiteY2" fmla="*/ 1564760 h 2340645"/>
              <a:gd name="connsiteX3" fmla="*/ 11695629 w 11698649"/>
              <a:gd name="connsiteY3" fmla="*/ 2340645 h 2340645"/>
              <a:gd name="connsiteX4" fmla="*/ 0 w 11698649"/>
              <a:gd name="connsiteY4" fmla="*/ 2340645 h 2340645"/>
              <a:gd name="connsiteX5" fmla="*/ 0 w 11698649"/>
              <a:gd name="connsiteY5" fmla="*/ 0 h 2340645"/>
              <a:gd name="connsiteX0" fmla="*/ 0 w 11698649"/>
              <a:gd name="connsiteY0" fmla="*/ 0 h 2340645"/>
              <a:gd name="connsiteX1" fmla="*/ 11695629 w 11698649"/>
              <a:gd name="connsiteY1" fmla="*/ 0 h 2340645"/>
              <a:gd name="connsiteX2" fmla="*/ 11698649 w 11698649"/>
              <a:gd name="connsiteY2" fmla="*/ 1564760 h 2340645"/>
              <a:gd name="connsiteX3" fmla="*/ 11695629 w 11698649"/>
              <a:gd name="connsiteY3" fmla="*/ 2340645 h 2340645"/>
              <a:gd name="connsiteX4" fmla="*/ 0 w 11698649"/>
              <a:gd name="connsiteY4" fmla="*/ 2340645 h 2340645"/>
              <a:gd name="connsiteX5" fmla="*/ 292 w 11698649"/>
              <a:gd name="connsiteY5" fmla="*/ 1862934 h 2340645"/>
              <a:gd name="connsiteX6" fmla="*/ 0 w 11698649"/>
              <a:gd name="connsiteY6" fmla="*/ 0 h 2340645"/>
              <a:gd name="connsiteX0" fmla="*/ 0 w 11698649"/>
              <a:gd name="connsiteY0" fmla="*/ 2340645 h 2432085"/>
              <a:gd name="connsiteX1" fmla="*/ 292 w 11698649"/>
              <a:gd name="connsiteY1" fmla="*/ 1862934 h 2432085"/>
              <a:gd name="connsiteX2" fmla="*/ 0 w 11698649"/>
              <a:gd name="connsiteY2" fmla="*/ 0 h 2432085"/>
              <a:gd name="connsiteX3" fmla="*/ 11695629 w 11698649"/>
              <a:gd name="connsiteY3" fmla="*/ 0 h 2432085"/>
              <a:gd name="connsiteX4" fmla="*/ 11698649 w 11698649"/>
              <a:gd name="connsiteY4" fmla="*/ 1564760 h 2432085"/>
              <a:gd name="connsiteX5" fmla="*/ 11695629 w 11698649"/>
              <a:gd name="connsiteY5" fmla="*/ 2340645 h 2432085"/>
              <a:gd name="connsiteX6" fmla="*/ 91440 w 11698649"/>
              <a:gd name="connsiteY6" fmla="*/ 2432085 h 2432085"/>
              <a:gd name="connsiteX0" fmla="*/ 0 w 11698649"/>
              <a:gd name="connsiteY0" fmla="*/ 2340645 h 2340645"/>
              <a:gd name="connsiteX1" fmla="*/ 292 w 11698649"/>
              <a:gd name="connsiteY1" fmla="*/ 1862934 h 2340645"/>
              <a:gd name="connsiteX2" fmla="*/ 0 w 11698649"/>
              <a:gd name="connsiteY2" fmla="*/ 0 h 2340645"/>
              <a:gd name="connsiteX3" fmla="*/ 11695629 w 11698649"/>
              <a:gd name="connsiteY3" fmla="*/ 0 h 2340645"/>
              <a:gd name="connsiteX4" fmla="*/ 11698649 w 11698649"/>
              <a:gd name="connsiteY4" fmla="*/ 1564760 h 2340645"/>
              <a:gd name="connsiteX5" fmla="*/ 11695629 w 11698649"/>
              <a:gd name="connsiteY5" fmla="*/ 2340645 h 2340645"/>
              <a:gd name="connsiteX0" fmla="*/ 292 w 11698649"/>
              <a:gd name="connsiteY0" fmla="*/ 1862934 h 2340645"/>
              <a:gd name="connsiteX1" fmla="*/ 0 w 11698649"/>
              <a:gd name="connsiteY1" fmla="*/ 0 h 2340645"/>
              <a:gd name="connsiteX2" fmla="*/ 11695629 w 11698649"/>
              <a:gd name="connsiteY2" fmla="*/ 0 h 2340645"/>
              <a:gd name="connsiteX3" fmla="*/ 11698649 w 11698649"/>
              <a:gd name="connsiteY3" fmla="*/ 1564760 h 2340645"/>
              <a:gd name="connsiteX4" fmla="*/ 11695629 w 11698649"/>
              <a:gd name="connsiteY4" fmla="*/ 2340645 h 2340645"/>
              <a:gd name="connsiteX0" fmla="*/ 292 w 11698649"/>
              <a:gd name="connsiteY0" fmla="*/ 1862934 h 1862934"/>
              <a:gd name="connsiteX1" fmla="*/ 0 w 11698649"/>
              <a:gd name="connsiteY1" fmla="*/ 0 h 1862934"/>
              <a:gd name="connsiteX2" fmla="*/ 11695629 w 11698649"/>
              <a:gd name="connsiteY2" fmla="*/ 0 h 1862934"/>
              <a:gd name="connsiteX3" fmla="*/ 11698649 w 11698649"/>
              <a:gd name="connsiteY3" fmla="*/ 1564760 h 1862934"/>
              <a:gd name="connsiteX0" fmla="*/ 292 w 12559557"/>
              <a:gd name="connsiteY0" fmla="*/ 1862934 h 1862934"/>
              <a:gd name="connsiteX1" fmla="*/ 0 w 12559557"/>
              <a:gd name="connsiteY1" fmla="*/ 0 h 1862934"/>
              <a:gd name="connsiteX2" fmla="*/ 11695629 w 12559557"/>
              <a:gd name="connsiteY2" fmla="*/ 0 h 1862934"/>
              <a:gd name="connsiteX3" fmla="*/ 11688710 w 12559557"/>
              <a:gd name="connsiteY3" fmla="*/ 1453840 h 1862934"/>
              <a:gd name="connsiteX4" fmla="*/ 11698649 w 12559557"/>
              <a:gd name="connsiteY4" fmla="*/ 1564760 h 1862934"/>
              <a:gd name="connsiteX0" fmla="*/ 292 w 11698649"/>
              <a:gd name="connsiteY0" fmla="*/ 1862934 h 1862934"/>
              <a:gd name="connsiteX1" fmla="*/ 0 w 11698649"/>
              <a:gd name="connsiteY1" fmla="*/ 0 h 1862934"/>
              <a:gd name="connsiteX2" fmla="*/ 11695629 w 11698649"/>
              <a:gd name="connsiteY2" fmla="*/ 0 h 1862934"/>
              <a:gd name="connsiteX3" fmla="*/ 11688710 w 11698649"/>
              <a:gd name="connsiteY3" fmla="*/ 1453840 h 1862934"/>
              <a:gd name="connsiteX4" fmla="*/ 11698649 w 11698649"/>
              <a:gd name="connsiteY4" fmla="*/ 1564760 h 1862934"/>
              <a:gd name="connsiteX0" fmla="*/ 292 w 11695629"/>
              <a:gd name="connsiteY0" fmla="*/ 1862934 h 1862934"/>
              <a:gd name="connsiteX1" fmla="*/ 0 w 11695629"/>
              <a:gd name="connsiteY1" fmla="*/ 0 h 1862934"/>
              <a:gd name="connsiteX2" fmla="*/ 11695629 w 11695629"/>
              <a:gd name="connsiteY2" fmla="*/ 0 h 1862934"/>
              <a:gd name="connsiteX3" fmla="*/ 11688710 w 11695629"/>
              <a:gd name="connsiteY3" fmla="*/ 1453840 h 1862934"/>
              <a:gd name="connsiteX0" fmla="*/ 866548 w 12561885"/>
              <a:gd name="connsiteY0" fmla="*/ 1862934 h 1862934"/>
              <a:gd name="connsiteX1" fmla="*/ 866548 w 12561885"/>
              <a:gd name="connsiteY1" fmla="*/ 1297756 h 1862934"/>
              <a:gd name="connsiteX2" fmla="*/ 866256 w 12561885"/>
              <a:gd name="connsiteY2" fmla="*/ 0 h 1862934"/>
              <a:gd name="connsiteX3" fmla="*/ 12561885 w 12561885"/>
              <a:gd name="connsiteY3" fmla="*/ 0 h 1862934"/>
              <a:gd name="connsiteX4" fmla="*/ 12554966 w 12561885"/>
              <a:gd name="connsiteY4" fmla="*/ 1453840 h 1862934"/>
              <a:gd name="connsiteX0" fmla="*/ 292 w 11695629"/>
              <a:gd name="connsiteY0" fmla="*/ 1862934 h 1862934"/>
              <a:gd name="connsiteX1" fmla="*/ 292 w 11695629"/>
              <a:gd name="connsiteY1" fmla="*/ 1297756 h 1862934"/>
              <a:gd name="connsiteX2" fmla="*/ 0 w 11695629"/>
              <a:gd name="connsiteY2" fmla="*/ 0 h 1862934"/>
              <a:gd name="connsiteX3" fmla="*/ 11695629 w 11695629"/>
              <a:gd name="connsiteY3" fmla="*/ 0 h 1862934"/>
              <a:gd name="connsiteX4" fmla="*/ 11688710 w 11695629"/>
              <a:gd name="connsiteY4" fmla="*/ 1453840 h 1862934"/>
              <a:gd name="connsiteX0" fmla="*/ 292 w 11695629"/>
              <a:gd name="connsiteY0" fmla="*/ 1297756 h 1453840"/>
              <a:gd name="connsiteX1" fmla="*/ 0 w 11695629"/>
              <a:gd name="connsiteY1" fmla="*/ 0 h 1453840"/>
              <a:gd name="connsiteX2" fmla="*/ 11695629 w 11695629"/>
              <a:gd name="connsiteY2" fmla="*/ 0 h 1453840"/>
              <a:gd name="connsiteX3" fmla="*/ 11688710 w 11695629"/>
              <a:gd name="connsiteY3" fmla="*/ 1453840 h 1453840"/>
            </a:gdLst>
            <a:ahLst/>
            <a:cxnLst>
              <a:cxn ang="0">
                <a:pos x="connsiteX0" y="connsiteY0"/>
              </a:cxn>
              <a:cxn ang="0">
                <a:pos x="connsiteX1" y="connsiteY1"/>
              </a:cxn>
              <a:cxn ang="0">
                <a:pos x="connsiteX2" y="connsiteY2"/>
              </a:cxn>
              <a:cxn ang="0">
                <a:pos x="connsiteX3" y="connsiteY3"/>
              </a:cxn>
            </a:cxnLst>
            <a:rect l="l" t="t" r="r" b="b"/>
            <a:pathLst>
              <a:path w="11695629" h="1453840">
                <a:moveTo>
                  <a:pt x="292" y="1297756"/>
                </a:moveTo>
                <a:cubicBezTo>
                  <a:pt x="195" y="865171"/>
                  <a:pt x="97" y="432585"/>
                  <a:pt x="0" y="0"/>
                </a:cubicBezTo>
                <a:lnTo>
                  <a:pt x="11695629" y="0"/>
                </a:lnTo>
                <a:cubicBezTo>
                  <a:pt x="11693323" y="484613"/>
                  <a:pt x="11691016" y="969227"/>
                  <a:pt x="11688710" y="1453840"/>
                </a:cubicBezTo>
              </a:path>
            </a:pathLst>
          </a:custGeom>
          <a:noFill/>
          <a:ln>
            <a:solidFill>
              <a:schemeClr val="bg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normAutofit/>
          </a:bodyPr>
          <a:lstStyle/>
          <a:p>
            <a:pPr marL="0" marR="0" lvl="0" indent="0" algn="l" defTabSz="55438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086B7D"/>
              </a:solidFill>
              <a:effectLst/>
              <a:uLnTx/>
              <a:uFillTx/>
              <a:latin typeface="Arial"/>
              <a:ea typeface="+mn-ea"/>
              <a:cs typeface="+mn-cs"/>
            </a:endParaRPr>
          </a:p>
        </p:txBody>
      </p:sp>
      <p:sp>
        <p:nvSpPr>
          <p:cNvPr id="5" name="Title 4">
            <a:extLst>
              <a:ext uri="{FF2B5EF4-FFF2-40B4-BE49-F238E27FC236}">
                <a16:creationId xmlns:a16="http://schemas.microsoft.com/office/drawing/2014/main" id="{9A7B0176-E82A-F7FF-EDC1-A43121D7D29C}"/>
              </a:ext>
            </a:extLst>
          </p:cNvPr>
          <p:cNvSpPr>
            <a:spLocks noGrp="1"/>
          </p:cNvSpPr>
          <p:nvPr>
            <p:ph type="title"/>
          </p:nvPr>
        </p:nvSpPr>
        <p:spPr/>
        <p:txBody>
          <a:bodyPr/>
          <a:lstStyle/>
          <a:p>
            <a:r>
              <a:rPr lang="en-US" err="1">
                <a:solidFill>
                  <a:schemeClr val="bg1"/>
                </a:solidFill>
              </a:rPr>
              <a:t>Teledentristy</a:t>
            </a:r>
            <a:endParaRPr lang="en-US">
              <a:solidFill>
                <a:schemeClr val="bg1"/>
              </a:solidFill>
            </a:endParaRPr>
          </a:p>
        </p:txBody>
      </p:sp>
      <p:sp>
        <p:nvSpPr>
          <p:cNvPr id="9" name="TextBox 8">
            <a:extLst>
              <a:ext uri="{FF2B5EF4-FFF2-40B4-BE49-F238E27FC236}">
                <a16:creationId xmlns:a16="http://schemas.microsoft.com/office/drawing/2014/main" id="{5C03918C-2A9D-6714-9A6C-8135DC680290}"/>
              </a:ext>
            </a:extLst>
          </p:cNvPr>
          <p:cNvSpPr txBox="1"/>
          <p:nvPr/>
        </p:nvSpPr>
        <p:spPr>
          <a:xfrm>
            <a:off x="527754" y="939736"/>
            <a:ext cx="10864145" cy="1402885"/>
          </a:xfrm>
          <a:prstGeom prst="rect">
            <a:avLst/>
          </a:prstGeom>
          <a:noFill/>
        </p:spPr>
        <p:txBody>
          <a:bodyPr wrap="square">
            <a:spAutoFit/>
          </a:bodyPr>
          <a:lstStyle/>
          <a:p>
            <a:pPr marL="0" marR="0" lvl="0" indent="0" algn="l" defTabSz="554387"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As part of your plan, you have access to a </a:t>
            </a:r>
            <a:r>
              <a:rPr kumimoji="0" lang="en-US" sz="1400" b="1" i="0" u="none" strike="noStrike" kern="1200" cap="none" spc="0" normalizeH="0" baseline="0" noProof="0">
                <a:ln>
                  <a:noFill/>
                </a:ln>
                <a:solidFill>
                  <a:srgbClr val="FFFFFF"/>
                </a:solidFill>
                <a:effectLst/>
                <a:uLnTx/>
                <a:uFillTx/>
                <a:latin typeface="Arial"/>
                <a:ea typeface="+mn-ea"/>
                <a:cs typeface="Arial"/>
              </a:rPr>
              <a:t>virtual dental network available 24/7 </a:t>
            </a:r>
            <a:r>
              <a:rPr kumimoji="0" lang="en-US" sz="1400" b="0" i="0" u="none" strike="noStrike" kern="1200" cap="none" spc="0" normalizeH="0" baseline="0" noProof="0">
                <a:ln>
                  <a:noFill/>
                </a:ln>
                <a:solidFill>
                  <a:srgbClr val="FFFFFF"/>
                </a:solidFill>
                <a:effectLst/>
                <a:uLnTx/>
                <a:uFillTx/>
                <a:latin typeface="Arial"/>
                <a:ea typeface="+mn-ea"/>
                <a:cs typeface="Arial"/>
              </a:rPr>
              <a:t>in the palm of your hand. MetLife has partnered with Virtual Dental Care to provide a nationwide network of virtual dentists who can see you when you are in pain or unable to visit a dentist. </a:t>
            </a:r>
          </a:p>
          <a:p>
            <a:pPr marL="0" marR="0" lvl="0" indent="0" algn="l" defTabSz="554387"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Arial"/>
              </a:rPr>
              <a:t>You can connect with a licensed dentist using Dental.com to help address urgent dental situations or to discuss your Smart Scan results. Some examples of dental needs that can be addressed include: </a:t>
            </a:r>
          </a:p>
          <a:p>
            <a:pPr marL="509588" marR="0" lvl="0" indent="-274638" algn="l" defTabSz="554387" rtl="0" eaLnBrk="1" fontAlgn="auto" latinLnBrk="0" hangingPunct="1">
              <a:lnSpc>
                <a:spcPct val="107000"/>
              </a:lnSpc>
              <a:spcBef>
                <a:spcPts val="0"/>
              </a:spcBef>
              <a:spcAft>
                <a:spcPts val="0"/>
              </a:spcAft>
              <a:buClr>
                <a:srgbClr val="086B7D"/>
              </a:buClr>
              <a:buSzTx/>
              <a:buFont typeface="Symbol" panose="05050102010706020507" pitchFamily="18" charset="2"/>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Arial"/>
            </a:endParaRPr>
          </a:p>
        </p:txBody>
      </p:sp>
      <p:sp>
        <p:nvSpPr>
          <p:cNvPr id="10" name="TextBox 9">
            <a:extLst>
              <a:ext uri="{FF2B5EF4-FFF2-40B4-BE49-F238E27FC236}">
                <a16:creationId xmlns:a16="http://schemas.microsoft.com/office/drawing/2014/main" id="{AE01CE40-674B-4FCE-F0B9-2D4657AE45DC}"/>
              </a:ext>
            </a:extLst>
          </p:cNvPr>
          <p:cNvSpPr txBox="1"/>
          <p:nvPr/>
        </p:nvSpPr>
        <p:spPr>
          <a:xfrm>
            <a:off x="282193" y="3717070"/>
            <a:ext cx="4407762" cy="2038700"/>
          </a:xfrm>
          <a:prstGeom prst="rect">
            <a:avLst/>
          </a:prstGeom>
          <a:noFill/>
        </p:spPr>
        <p:txBody>
          <a:bodyPr wrap="square">
            <a:spAutoFit/>
          </a:bodyPr>
          <a:lstStyle/>
          <a:p>
            <a:pPr marL="234950" marR="0" lvl="0" indent="0" algn="l" defTabSz="554387" rtl="0" eaLnBrk="1" fontAlgn="auto" latinLnBrk="0" hangingPunct="1">
              <a:lnSpc>
                <a:spcPct val="107000"/>
              </a:lnSpc>
              <a:spcBef>
                <a:spcPts val="600"/>
              </a:spcBef>
              <a:spcAft>
                <a:spcPts val="0"/>
              </a:spcAft>
              <a:buClr>
                <a:srgbClr val="F9F9F9"/>
              </a:buClr>
              <a:buSzPct val="110000"/>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Arial"/>
              </a:rPr>
              <a:t>Why use Teledentistry?</a:t>
            </a:r>
          </a:p>
          <a:p>
            <a:pPr marL="520700" marR="0" lvl="0" indent="-285750" algn="l" defTabSz="554387" rtl="0" eaLnBrk="1" fontAlgn="auto" latinLnBrk="0" hangingPunct="1">
              <a:lnSpc>
                <a:spcPct val="107000"/>
              </a:lnSpc>
              <a:spcBef>
                <a:spcPts val="600"/>
              </a:spcBef>
              <a:spcAft>
                <a:spcPts val="0"/>
              </a:spcAft>
              <a:buClr>
                <a:srgbClr val="F9F9F9"/>
              </a:buClr>
              <a:buSzPct val="11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Visual consult or exam.</a:t>
            </a:r>
          </a:p>
          <a:p>
            <a:pPr marL="520700" marR="0" lvl="0" indent="-285750" algn="l" defTabSz="554387" rtl="0" eaLnBrk="1" fontAlgn="auto" latinLnBrk="0" hangingPunct="1">
              <a:lnSpc>
                <a:spcPct val="107000"/>
              </a:lnSpc>
              <a:spcBef>
                <a:spcPts val="600"/>
              </a:spcBef>
              <a:spcAft>
                <a:spcPts val="0"/>
              </a:spcAft>
              <a:buClr>
                <a:srgbClr val="F9F9F9"/>
              </a:buClr>
              <a:buSzPct val="11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Prescriptions for antibiotics or pain.</a:t>
            </a:r>
          </a:p>
          <a:p>
            <a:pPr marL="520700" marR="0" lvl="0" indent="-285750" algn="l" defTabSz="554387" rtl="0" eaLnBrk="1" fontAlgn="auto" latinLnBrk="0" hangingPunct="1">
              <a:lnSpc>
                <a:spcPct val="107000"/>
              </a:lnSpc>
              <a:spcBef>
                <a:spcPts val="600"/>
              </a:spcBef>
              <a:spcAft>
                <a:spcPts val="0"/>
              </a:spcAft>
              <a:buClr>
                <a:srgbClr val="F9F9F9"/>
              </a:buClr>
              <a:buSzPct val="11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Oral hygiene instruction.</a:t>
            </a:r>
          </a:p>
          <a:p>
            <a:pPr marL="520700" marR="0" lvl="0" indent="-285750" algn="l" defTabSz="554387" rtl="0" eaLnBrk="1" fontAlgn="auto" latinLnBrk="0" hangingPunct="1">
              <a:lnSpc>
                <a:spcPct val="107000"/>
              </a:lnSpc>
              <a:spcBef>
                <a:spcPts val="600"/>
              </a:spcBef>
              <a:spcAft>
                <a:spcPts val="0"/>
              </a:spcAft>
              <a:buClr>
                <a:srgbClr val="F9F9F9"/>
              </a:buClr>
              <a:buSzPct val="11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Evaluation to prioritize care.</a:t>
            </a:r>
          </a:p>
          <a:p>
            <a:pPr marL="520700" marR="0" lvl="0" indent="-285750" algn="l" defTabSz="554387" rtl="0" eaLnBrk="1" fontAlgn="auto" latinLnBrk="0" hangingPunct="1">
              <a:lnSpc>
                <a:spcPct val="107000"/>
              </a:lnSpc>
              <a:spcBef>
                <a:spcPts val="600"/>
              </a:spcBef>
              <a:spcAft>
                <a:spcPts val="0"/>
              </a:spcAft>
              <a:buClr>
                <a:srgbClr val="F9F9F9"/>
              </a:buClr>
              <a:buSzPct val="110000"/>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Arial"/>
              </a:rPr>
              <a:t>Referrals to in-network providers.</a:t>
            </a:r>
          </a:p>
        </p:txBody>
      </p:sp>
      <p:pic>
        <p:nvPicPr>
          <p:cNvPr id="30" name="Picture 29" descr="A person sitting in a chair using a tablet&#10;&#10;Description automatically generated">
            <a:extLst>
              <a:ext uri="{FF2B5EF4-FFF2-40B4-BE49-F238E27FC236}">
                <a16:creationId xmlns:a16="http://schemas.microsoft.com/office/drawing/2014/main" id="{2E3D9D79-8D82-4707-5904-80C0930D5183}"/>
              </a:ext>
            </a:extLst>
          </p:cNvPr>
          <p:cNvPicPr>
            <a:picLocks noChangeAspect="1"/>
          </p:cNvPicPr>
          <p:nvPr/>
        </p:nvPicPr>
        <p:blipFill rotWithShape="1">
          <a:blip r:embed="rId5"/>
          <a:srcRect l="7940" t="-6275" r="380" b="6275"/>
          <a:stretch>
            <a:fillRect/>
          </a:stretch>
        </p:blipFill>
        <p:spPr>
          <a:xfrm>
            <a:off x="9855200" y="4483420"/>
            <a:ext cx="1971266" cy="1434844"/>
          </a:xfrm>
          <a:prstGeom prst="rect">
            <a:avLst/>
          </a:prstGeom>
        </p:spPr>
      </p:pic>
      <p:sp>
        <p:nvSpPr>
          <p:cNvPr id="31" name="TextBox 30">
            <a:extLst>
              <a:ext uri="{FF2B5EF4-FFF2-40B4-BE49-F238E27FC236}">
                <a16:creationId xmlns:a16="http://schemas.microsoft.com/office/drawing/2014/main" id="{8636DCBE-0510-E76F-2D7C-48741C11B7DF}"/>
              </a:ext>
            </a:extLst>
          </p:cNvPr>
          <p:cNvSpPr txBox="1"/>
          <p:nvPr/>
        </p:nvSpPr>
        <p:spPr>
          <a:xfrm>
            <a:off x="5447438" y="4949469"/>
            <a:ext cx="4174383" cy="1066126"/>
          </a:xfrm>
          <a:prstGeom prst="rect">
            <a:avLst/>
          </a:prstGeom>
          <a:noFill/>
        </p:spPr>
        <p:txBody>
          <a:bodyPr wrap="square">
            <a:spAutoFit/>
          </a:bodyPr>
          <a:lstStyle/>
          <a:p>
            <a:pPr marL="0" marR="0" lvl="0" indent="0" algn="l" defTabSz="554387"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Information you’ll need to get started:</a:t>
            </a:r>
            <a:endParaRPr kumimoji="0" lang="en-US" sz="11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287338" marR="0" lvl="0" indent="-234950" algn="l" defTabSz="554387" rtl="0" eaLnBrk="1" fontAlgn="auto" latinLnBrk="0" hangingPunct="1">
              <a:lnSpc>
                <a:spcPct val="107000"/>
              </a:lnSpc>
              <a:spcBef>
                <a:spcPts val="0"/>
              </a:spcBef>
              <a:spcAft>
                <a:spcPts val="0"/>
              </a:spcAft>
              <a:buClrTx/>
              <a:buSzTx/>
              <a:buFontTx/>
              <a:buBlip>
                <a:blip>
                  <a:extLst>
                    <a:ext uri="{96DAC541-7B7A-43D3-8B79-37D633B846F1}">
                      <asvg:svgBlip xmlns:asvg="http://schemas.microsoft.com/office/drawing/2016/SVG/main" r:embed="rId6"/>
                    </a:ext>
                  </a:extLst>
                </a:blip>
              </a:buBlip>
              <a:tabLst/>
              <a:defRPr/>
            </a:pPr>
            <a:r>
              <a:rPr kumimoji="0" lang="en-US" sz="1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Your employee ID or SSN</a:t>
            </a:r>
            <a:endParaRPr kumimoji="0" lang="en-US" sz="11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287338" marR="0" lvl="0" indent="-234950" algn="l" defTabSz="554387" rtl="0" eaLnBrk="1" fontAlgn="auto" latinLnBrk="0" hangingPunct="1">
              <a:lnSpc>
                <a:spcPct val="107000"/>
              </a:lnSpc>
              <a:spcBef>
                <a:spcPts val="0"/>
              </a:spcBef>
              <a:spcAft>
                <a:spcPts val="0"/>
              </a:spcAft>
              <a:buClrTx/>
              <a:buSzTx/>
              <a:buFontTx/>
              <a:buBlip>
                <a:blip>
                  <a:extLst>
                    <a:ext uri="{96DAC541-7B7A-43D3-8B79-37D633B846F1}">
                      <asvg:svgBlip xmlns:asvg="http://schemas.microsoft.com/office/drawing/2016/SVG/main" r:embed="rId6"/>
                    </a:ext>
                  </a:extLst>
                </a:blip>
              </a:buBlip>
              <a:tabLst/>
              <a:defRPr/>
            </a:pPr>
            <a:r>
              <a:rPr kumimoji="0" lang="en-US" sz="1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Date of birth</a:t>
            </a:r>
            <a:endParaRPr kumimoji="0" lang="en-US" sz="11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287338" marR="0" lvl="0" indent="-234950" algn="l" defTabSz="554387" rtl="0" eaLnBrk="1" fontAlgn="auto" latinLnBrk="0" hangingPunct="1">
              <a:lnSpc>
                <a:spcPct val="107000"/>
              </a:lnSpc>
              <a:spcBef>
                <a:spcPts val="0"/>
              </a:spcBef>
              <a:spcAft>
                <a:spcPts val="800"/>
              </a:spcAft>
              <a:buClrTx/>
              <a:buSzTx/>
              <a:buFontTx/>
              <a:buBlip>
                <a:blip>
                  <a:extLst>
                    <a:ext uri="{96DAC541-7B7A-43D3-8B79-37D633B846F1}">
                      <asvg:svgBlip xmlns:asvg="http://schemas.microsoft.com/office/drawing/2016/SVG/main" r:embed="rId6"/>
                    </a:ext>
                  </a:extLst>
                </a:blip>
              </a:buBlip>
              <a:tabLst/>
              <a:defRPr/>
            </a:pPr>
            <a:r>
              <a:rPr kumimoji="0" lang="en-US" sz="1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Email and password </a:t>
            </a:r>
            <a:br>
              <a:rPr kumimoji="0" lang="en-US" sz="1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br>
            <a:r>
              <a:rPr kumimoji="0" lang="en-US" sz="1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for registration and login</a:t>
            </a:r>
            <a:endParaRPr kumimoji="0" lang="en-US" sz="11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047E237E-002A-C9AC-5D54-EFD2C324FFFE}"/>
              </a:ext>
            </a:extLst>
          </p:cNvPr>
          <p:cNvSpPr txBox="1"/>
          <p:nvPr/>
        </p:nvSpPr>
        <p:spPr>
          <a:xfrm>
            <a:off x="4806644" y="2883742"/>
            <a:ext cx="6622214" cy="1911934"/>
          </a:xfrm>
          <a:prstGeom prst="rect">
            <a:avLst/>
          </a:prstGeom>
          <a:noFill/>
        </p:spPr>
        <p:txBody>
          <a:bodyPr wrap="square">
            <a:spAutoFit/>
          </a:bodyPr>
          <a:lstStyle/>
          <a:p>
            <a:pPr marL="0" marR="0" lvl="0" indent="0" algn="l" defTabSz="554387"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86B7D"/>
                </a:solidFill>
                <a:effectLst/>
                <a:uLnTx/>
                <a:uFillTx/>
                <a:latin typeface="Arial"/>
                <a:ea typeface="Calibri" panose="020F0502020204030204" pitchFamily="34" charset="0"/>
                <a:cs typeface="Times New Roman" panose="02020603050405020304" pitchFamily="18" charset="0"/>
              </a:rPr>
              <a:t>How to access: </a:t>
            </a:r>
            <a:endParaRPr kumimoji="0" lang="en-US" sz="1400" b="0" i="0" u="none" strike="noStrike" kern="1200" cap="none" spc="0" normalizeH="0" baseline="0" noProof="0">
              <a:ln>
                <a:noFill/>
              </a:ln>
              <a:solidFill>
                <a:srgbClr val="086B7D"/>
              </a:solidFill>
              <a:effectLst/>
              <a:uLnTx/>
              <a:uFillTx/>
              <a:latin typeface="Arial"/>
              <a:ea typeface="Calibri" panose="020F0502020204030204" pitchFamily="34" charset="0"/>
              <a:cs typeface="Times New Roman" panose="02020603050405020304" pitchFamily="18" charset="0"/>
            </a:endParaRPr>
          </a:p>
          <a:p>
            <a:pPr marL="0" marR="0" lvl="0" indent="0" algn="l" defTabSz="554387"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Gather your dental history and jot down any questions or concerns for your provider before your visit.</a:t>
            </a:r>
          </a:p>
          <a:p>
            <a:pPr marL="342900" marR="0" lvl="0" indent="-342900" algn="l" defTabSz="554387" rtl="0" eaLnBrk="1" fontAlgn="auto" latinLnBrk="0" hangingPunct="1">
              <a:lnSpc>
                <a:spcPct val="107000"/>
              </a:lnSpc>
              <a:spcBef>
                <a:spcPts val="0"/>
              </a:spcBef>
              <a:spcAft>
                <a:spcPts val="800"/>
              </a:spcAft>
              <a:buClrTx/>
              <a:buSzTx/>
              <a:buFont typeface="+mj-lt"/>
              <a:buAutoNum type="arabicPeriod"/>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Log in to your </a:t>
            </a:r>
            <a:r>
              <a:rPr kumimoji="0" lang="en-US" sz="1200" b="1" i="0" u="none" strike="noStrike" kern="1200" cap="none" spc="0" normalizeH="0" baseline="0" noProof="0" err="1">
                <a:ln>
                  <a:noFill/>
                </a:ln>
                <a:solidFill>
                  <a:srgbClr val="000000"/>
                </a:solidFill>
                <a:effectLst/>
                <a:uLnTx/>
                <a:uFillTx/>
                <a:latin typeface="Arial"/>
                <a:ea typeface="+mn-ea"/>
                <a:cs typeface="Arial"/>
              </a:rPr>
              <a:t>MyBenefits</a:t>
            </a:r>
            <a:r>
              <a:rPr kumimoji="0" lang="en-US" sz="1200" b="1" i="0" u="none" strike="noStrike" kern="1200" cap="none" spc="0" normalizeH="0" baseline="0" noProof="0">
                <a:ln>
                  <a:noFill/>
                </a:ln>
                <a:solidFill>
                  <a:srgbClr val="000000"/>
                </a:solidFill>
                <a:effectLst/>
                <a:uLnTx/>
                <a:uFillTx/>
                <a:latin typeface="Arial"/>
                <a:ea typeface="+mn-ea"/>
                <a:cs typeface="Arial"/>
              </a:rPr>
              <a:t> </a:t>
            </a:r>
            <a:r>
              <a:rPr kumimoji="0" lang="en-US" sz="1200" b="0" i="0" u="none" strike="noStrike" kern="1200" cap="none" spc="0" normalizeH="0" baseline="0" noProof="0">
                <a:ln>
                  <a:noFill/>
                </a:ln>
                <a:solidFill>
                  <a:srgbClr val="000000"/>
                </a:solidFill>
                <a:effectLst/>
                <a:uLnTx/>
                <a:uFillTx/>
                <a:latin typeface="Arial"/>
                <a:ea typeface="+mn-ea"/>
                <a:cs typeface="Arial"/>
              </a:rPr>
              <a:t>Account</a:t>
            </a:r>
            <a:r>
              <a:rPr kumimoji="0" lang="en-US" sz="1200" b="1" i="0" u="none" strike="noStrike" kern="1200" cap="none" spc="0" normalizeH="0" baseline="0" noProof="0">
                <a:ln>
                  <a:noFill/>
                </a:ln>
                <a:solidFill>
                  <a:srgbClr val="000000"/>
                </a:solidFill>
                <a:effectLst/>
                <a:uLnTx/>
                <a:uFillTx/>
                <a:latin typeface="Arial"/>
                <a:ea typeface="+mn-ea"/>
                <a:cs typeface="Arial"/>
              </a:rPr>
              <a:t> </a:t>
            </a:r>
            <a:r>
              <a:rPr kumimoji="0" lang="en-US" sz="1200" b="0" i="0" u="none" strike="noStrike" kern="1200" cap="none" spc="0" normalizeH="0" baseline="0" noProof="0">
                <a:ln>
                  <a:noFill/>
                </a:ln>
                <a:solidFill>
                  <a:srgbClr val="000000"/>
                </a:solidFill>
                <a:effectLst/>
                <a:uLnTx/>
                <a:uFillTx/>
                <a:latin typeface="Arial"/>
                <a:ea typeface="+mn-ea"/>
                <a:cs typeface="Arial"/>
              </a:rPr>
              <a:t>at </a:t>
            </a:r>
            <a:r>
              <a:rPr kumimoji="0" lang="en-US" sz="1200" b="1" i="0" u="none" strike="noStrike" kern="1200" cap="none" spc="0" normalizeH="0" baseline="0" noProof="0">
                <a:ln>
                  <a:noFill/>
                </a:ln>
                <a:solidFill>
                  <a:srgbClr val="086B7D"/>
                </a:solidFill>
                <a:effectLst/>
                <a:uLnTx/>
                <a:uFillTx/>
                <a:latin typeface="Arial"/>
                <a:ea typeface="+mn-ea"/>
                <a:cs typeface="Arial"/>
              </a:rPr>
              <a:t>online.metlife.com. </a:t>
            </a:r>
            <a:r>
              <a:rPr kumimoji="0" lang="en-US" sz="1200" b="0" i="0" u="none" strike="noStrike" kern="1200" cap="none" spc="0" normalizeH="0" baseline="0" noProof="0">
                <a:ln>
                  <a:noFill/>
                </a:ln>
                <a:solidFill>
                  <a:srgbClr val="000000"/>
                </a:solidFill>
                <a:effectLst/>
                <a:uLnTx/>
                <a:uFillTx/>
                <a:latin typeface="Arial"/>
                <a:ea typeface="+mn-ea"/>
                <a:cs typeface="Arial"/>
              </a:rPr>
              <a:t>On both the Accounts page and the Find a Dentist page, you will find the “Start Virtual Visit” link.</a:t>
            </a:r>
          </a:p>
          <a:p>
            <a:pPr marL="342900" marR="0" lvl="0" indent="-342900" algn="l" defTabSz="554387" rtl="0" eaLnBrk="1" fontAlgn="auto" latinLnBrk="0" hangingPunct="1">
              <a:lnSpc>
                <a:spcPct val="107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Register or log in to your </a:t>
            </a:r>
            <a:r>
              <a:rPr kumimoji="0" lang="en-US" sz="1200" b="1" i="0" u="none" strike="noStrike" kern="1200" cap="none" spc="0" normalizeH="0" baseline="0" noProof="0">
                <a:ln>
                  <a:noFill/>
                </a:ln>
                <a:solidFill>
                  <a:srgbClr val="000000"/>
                </a:solidFill>
                <a:effectLst/>
                <a:uLnTx/>
                <a:uFillTx/>
                <a:latin typeface="Arial"/>
                <a:ea typeface="+mn-ea"/>
                <a:cs typeface="Arial"/>
              </a:rPr>
              <a:t>Virtual Dental Care account.</a:t>
            </a:r>
          </a:p>
          <a:p>
            <a:pPr marL="342900" marR="0" lvl="0" indent="-342900" algn="l" defTabSz="554387" rtl="0" eaLnBrk="1" fontAlgn="auto" latinLnBrk="0" hangingPunct="1">
              <a:lnSpc>
                <a:spcPct val="107000"/>
              </a:lnSpc>
              <a:spcBef>
                <a:spcPts val="600"/>
              </a:spcBef>
              <a:spcAft>
                <a:spcPts val="800"/>
              </a:spcAft>
              <a:buClrTx/>
              <a:buSzTx/>
              <a:buFont typeface="+mj-lt"/>
              <a:buAutoNum type="arabicPeriod" startAt="2"/>
              <a:tabLst/>
              <a:defRPr/>
            </a:pPr>
            <a:r>
              <a:rPr kumimoji="0" lang="en-US" sz="1200" b="0" i="0" u="none" strike="noStrike" kern="1200" cap="none" spc="0" normalizeH="0" baseline="0" noProof="0">
                <a:ln>
                  <a:noFill/>
                </a:ln>
                <a:solidFill>
                  <a:srgbClr val="000000"/>
                </a:solidFill>
                <a:effectLst/>
                <a:uLnTx/>
                <a:uFillTx/>
                <a:latin typeface="Arial"/>
                <a:ea typeface="+mn-ea"/>
                <a:cs typeface="Arial"/>
              </a:rPr>
              <a:t>Begin your call in a quiet, well-lit room.</a:t>
            </a:r>
          </a:p>
        </p:txBody>
      </p:sp>
      <p:pic>
        <p:nvPicPr>
          <p:cNvPr id="35" name="Audio 34">
            <a:hlinkClick r:id="" action="ppaction://media"/>
            <a:extLst>
              <a:ext uri="{FF2B5EF4-FFF2-40B4-BE49-F238E27FC236}">
                <a16:creationId xmlns:a16="http://schemas.microsoft.com/office/drawing/2014/main" id="{FFEAA467-1B05-1720-5358-5B4745931D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875646" y="5419093"/>
            <a:ext cx="1438907" cy="1438907"/>
          </a:xfrm>
          <a:prstGeom prst="ellipse">
            <a:avLst/>
          </a:prstGeom>
        </p:spPr>
      </p:pic>
    </p:spTree>
    <p:extLst>
      <p:ext uri="{BB962C8B-B14F-4D97-AF65-F5344CB8AC3E}">
        <p14:creationId xmlns:p14="http://schemas.microsoft.com/office/powerpoint/2010/main" val="1282882748"/>
      </p:ext>
    </p:extLst>
  </p:cSld>
  <p:clrMapOvr>
    <a:masterClrMapping/>
  </p:clrMapOvr>
  <mc:AlternateContent xmlns:mc="http://schemas.openxmlformats.org/markup-compatibility/2006" xmlns:p14="http://schemas.microsoft.com/office/powerpoint/2010/main">
    <mc:Choice Requires="p14">
      <p:transition spd="med" p14:dur="700" advTm="32821">
        <p:fade/>
      </p:transition>
    </mc:Choice>
    <mc:Fallback xmlns="">
      <p:transition spd="med" advTm="32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MetLife - Main Content - Customizable">
  <a:themeElements>
    <a:clrScheme name="Custom 32">
      <a:dk1>
        <a:srgbClr val="000000"/>
      </a:dk1>
      <a:lt1>
        <a:srgbClr val="FFFFFF"/>
      </a:lt1>
      <a:dk2>
        <a:srgbClr val="333333"/>
      </a:dk2>
      <a:lt2>
        <a:srgbClr val="D9D9D6"/>
      </a:lt2>
      <a:accent1>
        <a:srgbClr val="086B7D"/>
      </a:accent1>
      <a:accent2>
        <a:srgbClr val="FFD700"/>
      </a:accent2>
      <a:accent3>
        <a:srgbClr val="1E2965"/>
      </a:accent3>
      <a:accent4>
        <a:srgbClr val="088EA4"/>
      </a:accent4>
      <a:accent5>
        <a:srgbClr val="666666"/>
      </a:accent5>
      <a:accent6>
        <a:srgbClr val="FFC600"/>
      </a:accent6>
      <a:hlink>
        <a:srgbClr val="0090DA"/>
      </a:hlink>
      <a:folHlink>
        <a:srgbClr val="DA0B5B"/>
      </a:folHlink>
    </a:clrScheme>
    <a:fontScheme name="Custom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0" rtlCol="0" anchor="ctr"/>
      <a:lstStyle>
        <a:defPPr algn="l">
          <a:defRPr dirty="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2531</Words>
  <Application>Microsoft Office PowerPoint</Application>
  <PresentationFormat>Widescreen</PresentationFormat>
  <Paragraphs>239</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Georgia</vt:lpstr>
      <vt:lpstr>Symbol</vt:lpstr>
      <vt:lpstr>Wingdings</vt:lpstr>
      <vt:lpstr>MetLife - Main Content - Customizable</vt:lpstr>
      <vt:lpstr>MetLife Dental Plan Information</vt:lpstr>
      <vt:lpstr>PowerPoint Presentation</vt:lpstr>
      <vt:lpstr>MetLife Dental Benefits – Buy Up Option Now Available</vt:lpstr>
      <vt:lpstr>PowerPoint Presentation</vt:lpstr>
      <vt:lpstr>Orthodontia Coverage</vt:lpstr>
      <vt:lpstr>How do I find a Network Provider?</vt:lpstr>
      <vt:lpstr>Directory that helps identify improved health  outcome focused providers</vt:lpstr>
      <vt:lpstr>PowerPoint Presentation</vt:lpstr>
      <vt:lpstr>Teledentristy</vt:lpstr>
      <vt:lpstr>MyBenefits – Find Care, Understand Costs, Manage Your Plan</vt:lpstr>
      <vt:lpstr>Helping you and your families manage your benefits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Benshoof, Leah</dc:creator>
  <cp:lastModifiedBy>Tori Bergquist</cp:lastModifiedBy>
  <cp:revision>4</cp:revision>
  <dcterms:created xsi:type="dcterms:W3CDTF">2026-03-27T20:03:07Z</dcterms:created>
  <dcterms:modified xsi:type="dcterms:W3CDTF">2026-04-02T17:10:34Z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34d0d97-1570-4404-8720-ec92b2733ce3_Enabled">
    <vt:lpwstr>true</vt:lpwstr>
  </property>
  <property fmtid="{D5CDD505-2E9C-101B-9397-08002B2CF9AE}" pid="3" name="MSIP_Label_e34d0d97-1570-4404-8720-ec92b2733ce3_SetDate">
    <vt:lpwstr>2026-04-01T13:13:29Z</vt:lpwstr>
  </property>
  <property fmtid="{D5CDD505-2E9C-101B-9397-08002B2CF9AE}" pid="4" name="MSIP_Label_e34d0d97-1570-4404-8720-ec92b2733ce3_Method">
    <vt:lpwstr>Privileged</vt:lpwstr>
  </property>
  <property fmtid="{D5CDD505-2E9C-101B-9397-08002B2CF9AE}" pid="5" name="MSIP_Label_e34d0d97-1570-4404-8720-ec92b2733ce3_Name">
    <vt:lpwstr>Public</vt:lpwstr>
  </property>
  <property fmtid="{D5CDD505-2E9C-101B-9397-08002B2CF9AE}" pid="6" name="MSIP_Label_e34d0d97-1570-4404-8720-ec92b2733ce3_SiteId">
    <vt:lpwstr>ca56a4a5-e300-406a-98ff-7e36a0baac5b</vt:lpwstr>
  </property>
  <property fmtid="{D5CDD505-2E9C-101B-9397-08002B2CF9AE}" pid="7" name="MSIP_Label_e34d0d97-1570-4404-8720-ec92b2733ce3_ActionId">
    <vt:lpwstr>20132e73-3f7d-43b4-92e3-c224e3576f3a</vt:lpwstr>
  </property>
  <property fmtid="{D5CDD505-2E9C-101B-9397-08002B2CF9AE}" pid="8" name="MSIP_Label_e34d0d97-1570-4404-8720-ec92b2733ce3_ContentBits">
    <vt:lpwstr>0</vt:lpwstr>
  </property>
  <property fmtid="{D5CDD505-2E9C-101B-9397-08002B2CF9AE}" pid="9" name="MSIP_Label_e34d0d97-1570-4404-8720-ec92b2733ce3_Tag">
    <vt:lpwstr>10, 0, 1, 1</vt:lpwstr>
  </property>
</Properties>
</file>